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15"/>
  </p:notesMasterIdLst>
  <p:sldIdLst>
    <p:sldId id="256" r:id="rId2"/>
    <p:sldId id="280" r:id="rId3"/>
    <p:sldId id="346" r:id="rId4"/>
    <p:sldId id="347" r:id="rId5"/>
    <p:sldId id="344" r:id="rId6"/>
    <p:sldId id="257" r:id="rId7"/>
    <p:sldId id="265" r:id="rId8"/>
    <p:sldId id="281" r:id="rId9"/>
    <p:sldId id="287" r:id="rId10"/>
    <p:sldId id="268" r:id="rId11"/>
    <p:sldId id="258" r:id="rId12"/>
    <p:sldId id="274" r:id="rId13"/>
    <p:sldId id="348" r:id="rId14"/>
  </p:sldIdLst>
  <p:sldSz cx="9144000" cy="5143500" type="screen16x9"/>
  <p:notesSz cx="6858000" cy="9144000"/>
  <p:embeddedFontLst>
    <p:embeddedFont>
      <p:font typeface="Archivo" panose="020B0604020202020204" charset="0"/>
      <p:regular r:id="rId16"/>
      <p:bold r:id="rId17"/>
      <p:italic r:id="rId18"/>
      <p:boldItalic r:id="rId19"/>
    </p:embeddedFont>
    <p:embeddedFont>
      <p:font typeface="Concert One" panose="020B0604020202020204" charset="0"/>
      <p:regular r:id="rId20"/>
    </p:embeddedFont>
    <p:embeddedFont>
      <p:font typeface="Roboto Condensed Light" panose="02000000000000000000" pitchFamily="2" charset="0"/>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56">
          <p15:clr>
            <a:srgbClr val="9AA0A6"/>
          </p15:clr>
        </p15:guide>
        <p15:guide id="2" orient="horz" pos="339">
          <p15:clr>
            <a:srgbClr val="9AA0A6"/>
          </p15:clr>
        </p15:guide>
        <p15:guide id="3" pos="5308">
          <p15:clr>
            <a:srgbClr val="9AA0A6"/>
          </p15:clr>
        </p15:guide>
        <p15:guide id="4" orient="horz" pos="2901">
          <p15:clr>
            <a:srgbClr val="9AA0A6"/>
          </p15:clr>
        </p15:guide>
        <p15:guide id="5" orient="horz" pos="560">
          <p15:clr>
            <a:srgbClr val="9AA0A6"/>
          </p15:clr>
        </p15:guide>
        <p15:guide id="6" pos="4059">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E7A6BF-9DE9-45D9-BF2C-207D54113525}">
  <a:tblStyle styleId="{1FE7A6BF-9DE9-45D9-BF2C-207D5411352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64"/>
      </p:cViewPr>
      <p:guideLst>
        <p:guide pos="456"/>
        <p:guide orient="horz" pos="339"/>
        <p:guide pos="5308"/>
        <p:guide orient="horz" pos="2901"/>
        <p:guide orient="horz" pos="560"/>
        <p:guide pos="4059"/>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910753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ed3401ed3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ed3401ed3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0161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11174a12507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11174a12507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3699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e1d838b627_4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e1d838b627_4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583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11174a12507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11174a12507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3311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2522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e1d838b627_4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e1d838b627_4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7228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e1d838b627_4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e1d838b627_4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0079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e207fd22f2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e207fd22f2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4323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e1d838b627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e1d838b627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2131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e1d838b62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e1d838b62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40886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286700" y="628800"/>
            <a:ext cx="6570600" cy="20778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Clr>
                <a:srgbClr val="191919"/>
              </a:buClr>
              <a:buSzPts val="5200"/>
              <a:buNone/>
              <a:defRPr sz="6300">
                <a:latin typeface="Concert One"/>
                <a:ea typeface="Concert One"/>
                <a:cs typeface="Concert One"/>
                <a:sym typeface="Concert O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246525" y="2571875"/>
            <a:ext cx="4557900" cy="607200"/>
          </a:xfrm>
          <a:prstGeom prst="rect">
            <a:avLst/>
          </a:prstGeom>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solidFill>
                  <a:schemeClr val="accent1"/>
                </a:solidFill>
                <a:latin typeface="Archivo"/>
                <a:ea typeface="Archivo"/>
                <a:cs typeface="Archivo"/>
                <a:sym typeface="Archivo"/>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1">
  <p:cSld name="CUSTOM_2">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20"/>
          <p:cNvSpPr txBox="1">
            <a:spLocks noGrp="1"/>
          </p:cNvSpPr>
          <p:nvPr>
            <p:ph type="subTitle" idx="1"/>
          </p:nvPr>
        </p:nvSpPr>
        <p:spPr>
          <a:xfrm>
            <a:off x="1290750" y="1907700"/>
            <a:ext cx="2907600" cy="46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Font typeface="Concert One"/>
              <a:buNone/>
              <a:defRPr sz="2000">
                <a:solidFill>
                  <a:schemeClr val="accent3"/>
                </a:solidFill>
                <a:latin typeface="Concert One"/>
                <a:ea typeface="Concert One"/>
                <a:cs typeface="Concert One"/>
                <a:sym typeface="Concert One"/>
              </a:defRPr>
            </a:lvl1pPr>
            <a:lvl2pPr lvl="1"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2pPr>
            <a:lvl3pPr lvl="2"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3pPr>
            <a:lvl4pPr lvl="3"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4pPr>
            <a:lvl5pPr lvl="4"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5pPr>
            <a:lvl6pPr lvl="5"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6pPr>
            <a:lvl7pPr lvl="6"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7pPr>
            <a:lvl8pPr lvl="7"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8pPr>
            <a:lvl9pPr lvl="8"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9pPr>
          </a:lstStyle>
          <a:p>
            <a:endParaRPr/>
          </a:p>
        </p:txBody>
      </p:sp>
      <p:sp>
        <p:nvSpPr>
          <p:cNvPr id="72" name="Google Shape;72;p20"/>
          <p:cNvSpPr txBox="1">
            <a:spLocks noGrp="1"/>
          </p:cNvSpPr>
          <p:nvPr>
            <p:ph type="subTitle" idx="2"/>
          </p:nvPr>
        </p:nvSpPr>
        <p:spPr>
          <a:xfrm>
            <a:off x="4945625" y="1907700"/>
            <a:ext cx="2907600" cy="46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Font typeface="Concert One"/>
              <a:buNone/>
              <a:defRPr sz="2000">
                <a:solidFill>
                  <a:schemeClr val="accent3"/>
                </a:solidFill>
                <a:latin typeface="Concert One"/>
                <a:ea typeface="Concert One"/>
                <a:cs typeface="Concert One"/>
                <a:sym typeface="Concert One"/>
              </a:defRPr>
            </a:lvl1pPr>
            <a:lvl2pPr lvl="1"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2pPr>
            <a:lvl3pPr lvl="2"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3pPr>
            <a:lvl4pPr lvl="3"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4pPr>
            <a:lvl5pPr lvl="4"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5pPr>
            <a:lvl6pPr lvl="5"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6pPr>
            <a:lvl7pPr lvl="6"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7pPr>
            <a:lvl8pPr lvl="7"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8pPr>
            <a:lvl9pPr lvl="8"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9pPr>
          </a:lstStyle>
          <a:p>
            <a:endParaRPr/>
          </a:p>
        </p:txBody>
      </p:sp>
      <p:sp>
        <p:nvSpPr>
          <p:cNvPr id="73" name="Google Shape;73;p20"/>
          <p:cNvSpPr txBox="1">
            <a:spLocks noGrp="1"/>
          </p:cNvSpPr>
          <p:nvPr>
            <p:ph type="subTitle" idx="3"/>
          </p:nvPr>
        </p:nvSpPr>
        <p:spPr>
          <a:xfrm>
            <a:off x="1290750" y="2293200"/>
            <a:ext cx="2907600" cy="101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 name="Google Shape;74;p20"/>
          <p:cNvSpPr txBox="1">
            <a:spLocks noGrp="1"/>
          </p:cNvSpPr>
          <p:nvPr>
            <p:ph type="subTitle" idx="4"/>
          </p:nvPr>
        </p:nvSpPr>
        <p:spPr>
          <a:xfrm>
            <a:off x="4945625" y="2293200"/>
            <a:ext cx="2907600" cy="101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5" name="Google Shape;75;p20"/>
          <p:cNvSpPr txBox="1">
            <a:spLocks noGrp="1"/>
          </p:cNvSpPr>
          <p:nvPr>
            <p:ph type="title"/>
          </p:nvPr>
        </p:nvSpPr>
        <p:spPr>
          <a:xfrm>
            <a:off x="720000" y="445025"/>
            <a:ext cx="7704000" cy="81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2">
  <p:cSld name="CUSTOM_5">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21"/>
          <p:cNvSpPr txBox="1">
            <a:spLocks noGrp="1"/>
          </p:cNvSpPr>
          <p:nvPr>
            <p:ph type="title"/>
          </p:nvPr>
        </p:nvSpPr>
        <p:spPr>
          <a:xfrm>
            <a:off x="2698800" y="445025"/>
            <a:ext cx="37464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8" name="Google Shape;78;p21"/>
          <p:cNvSpPr txBox="1">
            <a:spLocks noGrp="1"/>
          </p:cNvSpPr>
          <p:nvPr>
            <p:ph type="body" idx="1"/>
          </p:nvPr>
        </p:nvSpPr>
        <p:spPr>
          <a:xfrm>
            <a:off x="1775025" y="1297475"/>
            <a:ext cx="2682000" cy="23781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79" name="Google Shape;79;p21"/>
          <p:cNvSpPr txBox="1">
            <a:spLocks noGrp="1"/>
          </p:cNvSpPr>
          <p:nvPr>
            <p:ph type="body" idx="2"/>
          </p:nvPr>
        </p:nvSpPr>
        <p:spPr>
          <a:xfrm>
            <a:off x="4686983" y="1297475"/>
            <a:ext cx="2682000" cy="23781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p:cSld name="BLANK_1_1_1_1_1">
    <p:bg>
      <p:bgPr>
        <a:blipFill>
          <a:blip r:embed="rId2">
            <a:alphaModFix/>
          </a:blip>
          <a:stretch>
            <a:fillRect/>
          </a:stretch>
        </a:blipFill>
        <a:effectLst/>
      </p:bgPr>
    </p:bg>
    <p:spTree>
      <p:nvGrpSpPr>
        <p:cNvPr id="1" name="Shape 106"/>
        <p:cNvGrpSpPr/>
        <p:nvPr/>
      </p:nvGrpSpPr>
      <p:grpSpPr>
        <a:xfrm>
          <a:off x="0" y="0"/>
          <a:ext cx="0" cy="0"/>
          <a:chOff x="0" y="0"/>
          <a:chExt cx="0" cy="0"/>
        </a:xfrm>
      </p:grpSpPr>
      <p:sp>
        <p:nvSpPr>
          <p:cNvPr id="107" name="Google Shape;107;p25"/>
          <p:cNvSpPr txBox="1">
            <a:spLocks noGrp="1"/>
          </p:cNvSpPr>
          <p:nvPr>
            <p:ph type="title"/>
          </p:nvPr>
        </p:nvSpPr>
        <p:spPr>
          <a:xfrm>
            <a:off x="719975" y="1395150"/>
            <a:ext cx="23055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8" name="Google Shape;108;p25"/>
          <p:cNvSpPr txBox="1">
            <a:spLocks noGrp="1"/>
          </p:cNvSpPr>
          <p:nvPr>
            <p:ph type="subTitle" idx="1"/>
          </p:nvPr>
        </p:nvSpPr>
        <p:spPr>
          <a:xfrm>
            <a:off x="719975" y="18292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9" name="Google Shape;109;p25"/>
          <p:cNvSpPr txBox="1">
            <a:spLocks noGrp="1"/>
          </p:cNvSpPr>
          <p:nvPr>
            <p:ph type="title" idx="2"/>
          </p:nvPr>
        </p:nvSpPr>
        <p:spPr>
          <a:xfrm>
            <a:off x="3419244" y="1395150"/>
            <a:ext cx="23055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0" name="Google Shape;110;p25"/>
          <p:cNvSpPr txBox="1">
            <a:spLocks noGrp="1"/>
          </p:cNvSpPr>
          <p:nvPr>
            <p:ph type="subTitle" idx="3"/>
          </p:nvPr>
        </p:nvSpPr>
        <p:spPr>
          <a:xfrm>
            <a:off x="3419244" y="18292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1" name="Google Shape;111;p25"/>
          <p:cNvSpPr txBox="1">
            <a:spLocks noGrp="1"/>
          </p:cNvSpPr>
          <p:nvPr>
            <p:ph type="title" idx="4"/>
          </p:nvPr>
        </p:nvSpPr>
        <p:spPr>
          <a:xfrm>
            <a:off x="719975" y="2523750"/>
            <a:ext cx="23055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2" name="Google Shape;112;p25"/>
          <p:cNvSpPr txBox="1">
            <a:spLocks noGrp="1"/>
          </p:cNvSpPr>
          <p:nvPr>
            <p:ph type="subTitle" idx="5"/>
          </p:nvPr>
        </p:nvSpPr>
        <p:spPr>
          <a:xfrm>
            <a:off x="719975" y="29578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3" name="Google Shape;113;p25"/>
          <p:cNvSpPr txBox="1">
            <a:spLocks noGrp="1"/>
          </p:cNvSpPr>
          <p:nvPr>
            <p:ph type="title" idx="6"/>
          </p:nvPr>
        </p:nvSpPr>
        <p:spPr>
          <a:xfrm>
            <a:off x="3419244" y="2523750"/>
            <a:ext cx="23055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4" name="Google Shape;114;p25"/>
          <p:cNvSpPr txBox="1">
            <a:spLocks noGrp="1"/>
          </p:cNvSpPr>
          <p:nvPr>
            <p:ph type="subTitle" idx="7"/>
          </p:nvPr>
        </p:nvSpPr>
        <p:spPr>
          <a:xfrm>
            <a:off x="3419244" y="29578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5" name="Google Shape;115;p25"/>
          <p:cNvSpPr txBox="1">
            <a:spLocks noGrp="1"/>
          </p:cNvSpPr>
          <p:nvPr>
            <p:ph type="title" idx="8"/>
          </p:nvPr>
        </p:nvSpPr>
        <p:spPr>
          <a:xfrm>
            <a:off x="6118520" y="1395150"/>
            <a:ext cx="23055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6" name="Google Shape;116;p25"/>
          <p:cNvSpPr txBox="1">
            <a:spLocks noGrp="1"/>
          </p:cNvSpPr>
          <p:nvPr>
            <p:ph type="subTitle" idx="9"/>
          </p:nvPr>
        </p:nvSpPr>
        <p:spPr>
          <a:xfrm>
            <a:off x="6118520" y="18292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 name="Google Shape;117;p25"/>
          <p:cNvSpPr txBox="1">
            <a:spLocks noGrp="1"/>
          </p:cNvSpPr>
          <p:nvPr>
            <p:ph type="title" idx="13"/>
          </p:nvPr>
        </p:nvSpPr>
        <p:spPr>
          <a:xfrm>
            <a:off x="6118520" y="2523750"/>
            <a:ext cx="23055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8" name="Google Shape;118;p25"/>
          <p:cNvSpPr txBox="1">
            <a:spLocks noGrp="1"/>
          </p:cNvSpPr>
          <p:nvPr>
            <p:ph type="subTitle" idx="14"/>
          </p:nvPr>
        </p:nvSpPr>
        <p:spPr>
          <a:xfrm>
            <a:off x="6118520" y="29578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 name="Google Shape;119;p25"/>
          <p:cNvSpPr txBox="1">
            <a:spLocks noGrp="1"/>
          </p:cNvSpPr>
          <p:nvPr>
            <p:ph type="title" idx="15"/>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blipFill>
          <a:blip r:embed="rId2">
            <a:alphaModFix/>
          </a:blip>
          <a:stretch>
            <a:fillRect/>
          </a:stretch>
        </a:blipFill>
        <a:effectLst/>
      </p:bgPr>
    </p:bg>
    <p:spTree>
      <p:nvGrpSpPr>
        <p:cNvPr id="1" name="Shape 13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7" name="Google Shape;17;p4"/>
          <p:cNvSpPr txBox="1">
            <a:spLocks noGrp="1"/>
          </p:cNvSpPr>
          <p:nvPr>
            <p:ph type="body" idx="1"/>
          </p:nvPr>
        </p:nvSpPr>
        <p:spPr>
          <a:xfrm>
            <a:off x="719950" y="1017725"/>
            <a:ext cx="7704000" cy="3481500"/>
          </a:xfrm>
          <a:prstGeom prst="rect">
            <a:avLst/>
          </a:prstGeom>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rgbClr val="434343"/>
              </a:buClr>
              <a:buSzPts val="1200"/>
              <a:buAutoNum type="arabicPeriod"/>
              <a:defRPr sz="1200">
                <a:solidFill>
                  <a:srgbClr val="434343"/>
                </a:solidFill>
              </a:defRPr>
            </a:lvl1pPr>
            <a:lvl2pPr marL="914400" lvl="1"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2698800" y="445025"/>
            <a:ext cx="37464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8" name="Google Shape;28;p7"/>
          <p:cNvSpPr txBox="1">
            <a:spLocks noGrp="1"/>
          </p:cNvSpPr>
          <p:nvPr>
            <p:ph type="body" idx="1"/>
          </p:nvPr>
        </p:nvSpPr>
        <p:spPr>
          <a:xfrm>
            <a:off x="4989350" y="1602275"/>
            <a:ext cx="2919000" cy="26097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1388100" y="1307100"/>
            <a:ext cx="6367800" cy="1318500"/>
          </a:xfrm>
          <a:prstGeom prst="rect">
            <a:avLst/>
          </a:prstGeom>
          <a:ln>
            <a:noFill/>
          </a:ln>
        </p:spPr>
        <p:txBody>
          <a:bodyPr spcFirstLastPara="1" wrap="square" lIns="91425" tIns="91425" rIns="91425" bIns="91425" anchor="t"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3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2">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914450" y="2289300"/>
            <a:ext cx="1627500" cy="689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2" name="Google Shape;42;p13"/>
          <p:cNvSpPr txBox="1">
            <a:spLocks noGrp="1"/>
          </p:cNvSpPr>
          <p:nvPr>
            <p:ph type="subTitle" idx="1"/>
          </p:nvPr>
        </p:nvSpPr>
        <p:spPr>
          <a:xfrm>
            <a:off x="914425" y="2979025"/>
            <a:ext cx="1627500" cy="7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 name="Google Shape;43;p13"/>
          <p:cNvSpPr txBox="1">
            <a:spLocks noGrp="1"/>
          </p:cNvSpPr>
          <p:nvPr>
            <p:ph type="title" idx="2"/>
          </p:nvPr>
        </p:nvSpPr>
        <p:spPr>
          <a:xfrm>
            <a:off x="2810325" y="2289300"/>
            <a:ext cx="1627500" cy="689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4" name="Google Shape;44;p13"/>
          <p:cNvSpPr txBox="1">
            <a:spLocks noGrp="1"/>
          </p:cNvSpPr>
          <p:nvPr>
            <p:ph type="subTitle" idx="3"/>
          </p:nvPr>
        </p:nvSpPr>
        <p:spPr>
          <a:xfrm>
            <a:off x="2810312" y="2979025"/>
            <a:ext cx="1627500" cy="7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 name="Google Shape;45;p13"/>
          <p:cNvSpPr txBox="1">
            <a:spLocks noGrp="1"/>
          </p:cNvSpPr>
          <p:nvPr>
            <p:ph type="title" idx="4"/>
          </p:nvPr>
        </p:nvSpPr>
        <p:spPr>
          <a:xfrm>
            <a:off x="4706200" y="2289300"/>
            <a:ext cx="1627500" cy="689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6" name="Google Shape;46;p13"/>
          <p:cNvSpPr txBox="1">
            <a:spLocks noGrp="1"/>
          </p:cNvSpPr>
          <p:nvPr>
            <p:ph type="subTitle" idx="5"/>
          </p:nvPr>
        </p:nvSpPr>
        <p:spPr>
          <a:xfrm>
            <a:off x="4706188" y="2979025"/>
            <a:ext cx="1627500" cy="7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 name="Google Shape;47;p13"/>
          <p:cNvSpPr txBox="1">
            <a:spLocks noGrp="1"/>
          </p:cNvSpPr>
          <p:nvPr>
            <p:ph type="title" idx="6"/>
          </p:nvPr>
        </p:nvSpPr>
        <p:spPr>
          <a:xfrm>
            <a:off x="6602075" y="2289300"/>
            <a:ext cx="1627500" cy="689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8" name="Google Shape;48;p13"/>
          <p:cNvSpPr txBox="1">
            <a:spLocks noGrp="1"/>
          </p:cNvSpPr>
          <p:nvPr>
            <p:ph type="subTitle" idx="7"/>
          </p:nvPr>
        </p:nvSpPr>
        <p:spPr>
          <a:xfrm>
            <a:off x="6602075" y="2979025"/>
            <a:ext cx="1627500" cy="7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 name="Google Shape;49;p13"/>
          <p:cNvSpPr txBox="1">
            <a:spLocks noGrp="1"/>
          </p:cNvSpPr>
          <p:nvPr>
            <p:ph type="title" idx="8"/>
          </p:nvPr>
        </p:nvSpPr>
        <p:spPr>
          <a:xfrm>
            <a:off x="1579075" y="445025"/>
            <a:ext cx="59859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0" name="Google Shape;50;p13"/>
          <p:cNvSpPr txBox="1">
            <a:spLocks noGrp="1"/>
          </p:cNvSpPr>
          <p:nvPr>
            <p:ph type="title" idx="9" hasCustomPrompt="1"/>
          </p:nvPr>
        </p:nvSpPr>
        <p:spPr>
          <a:xfrm>
            <a:off x="1438441" y="1603485"/>
            <a:ext cx="597300" cy="44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1" name="Google Shape;51;p13"/>
          <p:cNvSpPr txBox="1">
            <a:spLocks noGrp="1"/>
          </p:cNvSpPr>
          <p:nvPr>
            <p:ph type="title" idx="13" hasCustomPrompt="1"/>
          </p:nvPr>
        </p:nvSpPr>
        <p:spPr>
          <a:xfrm>
            <a:off x="5221203" y="1620442"/>
            <a:ext cx="597300" cy="44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2" name="Google Shape;52;p13"/>
          <p:cNvSpPr txBox="1">
            <a:spLocks noGrp="1"/>
          </p:cNvSpPr>
          <p:nvPr>
            <p:ph type="title" idx="14" hasCustomPrompt="1"/>
          </p:nvPr>
        </p:nvSpPr>
        <p:spPr>
          <a:xfrm>
            <a:off x="3329827" y="1603485"/>
            <a:ext cx="597300" cy="44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3" name="Google Shape;53;p13"/>
          <p:cNvSpPr txBox="1">
            <a:spLocks noGrp="1"/>
          </p:cNvSpPr>
          <p:nvPr>
            <p:ph type="title" idx="15" hasCustomPrompt="1"/>
          </p:nvPr>
        </p:nvSpPr>
        <p:spPr>
          <a:xfrm>
            <a:off x="7117190" y="1622580"/>
            <a:ext cx="597300" cy="44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1">
  <p:cSld name="TITLE_AND_BODY_1">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15"/>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9" name="Google Shape;59;p15"/>
          <p:cNvSpPr txBox="1">
            <a:spLocks noGrp="1"/>
          </p:cNvSpPr>
          <p:nvPr>
            <p:ph type="body" idx="1"/>
          </p:nvPr>
        </p:nvSpPr>
        <p:spPr>
          <a:xfrm>
            <a:off x="720000" y="1161825"/>
            <a:ext cx="7704000" cy="2721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Darker Grotesque SemiBold"/>
              <a:buChar char="●"/>
              <a:defRPr>
                <a:solidFill>
                  <a:srgbClr val="434343"/>
                </a:solidFill>
              </a:defRPr>
            </a:lvl1pPr>
            <a:lvl2pPr marL="914400" lvl="1" indent="-317500" rtl="0">
              <a:lnSpc>
                <a:spcPct val="115000"/>
              </a:lnSpc>
              <a:spcBef>
                <a:spcPts val="0"/>
              </a:spcBef>
              <a:spcAft>
                <a:spcPts val="0"/>
              </a:spcAft>
              <a:buClr>
                <a:srgbClr val="15325B"/>
              </a:buClr>
              <a:buSzPts val="1400"/>
              <a:buFont typeface="Darker Grotesque SemiBold"/>
              <a:buChar char="○"/>
              <a:defRPr>
                <a:solidFill>
                  <a:srgbClr val="434343"/>
                </a:solidFill>
              </a:defRPr>
            </a:lvl2pPr>
            <a:lvl3pPr marL="1371600" lvl="2" indent="-317500" rtl="0">
              <a:lnSpc>
                <a:spcPct val="115000"/>
              </a:lnSpc>
              <a:spcBef>
                <a:spcPts val="0"/>
              </a:spcBef>
              <a:spcAft>
                <a:spcPts val="0"/>
              </a:spcAft>
              <a:buClr>
                <a:srgbClr val="15325B"/>
              </a:buClr>
              <a:buSzPts val="1400"/>
              <a:buFont typeface="Darker Grotesque SemiBold"/>
              <a:buChar char="■"/>
              <a:defRPr>
                <a:solidFill>
                  <a:srgbClr val="434343"/>
                </a:solidFill>
              </a:defRPr>
            </a:lvl3pPr>
            <a:lvl4pPr marL="1828800" lvl="3" indent="-317500" rtl="0">
              <a:lnSpc>
                <a:spcPct val="115000"/>
              </a:lnSpc>
              <a:spcBef>
                <a:spcPts val="0"/>
              </a:spcBef>
              <a:spcAft>
                <a:spcPts val="0"/>
              </a:spcAft>
              <a:buClr>
                <a:srgbClr val="15325B"/>
              </a:buClr>
              <a:buSzPts val="1400"/>
              <a:buFont typeface="Darker Grotesque SemiBold"/>
              <a:buChar char="●"/>
              <a:defRPr>
                <a:solidFill>
                  <a:srgbClr val="434343"/>
                </a:solidFill>
              </a:defRPr>
            </a:lvl4pPr>
            <a:lvl5pPr marL="2286000" lvl="4" indent="-317500" rtl="0">
              <a:lnSpc>
                <a:spcPct val="115000"/>
              </a:lnSpc>
              <a:spcBef>
                <a:spcPts val="0"/>
              </a:spcBef>
              <a:spcAft>
                <a:spcPts val="0"/>
              </a:spcAft>
              <a:buClr>
                <a:srgbClr val="15325B"/>
              </a:buClr>
              <a:buSzPts val="1400"/>
              <a:buFont typeface="Darker Grotesque SemiBold"/>
              <a:buChar char="○"/>
              <a:defRPr>
                <a:solidFill>
                  <a:srgbClr val="434343"/>
                </a:solidFill>
              </a:defRPr>
            </a:lvl5pPr>
            <a:lvl6pPr marL="2743200" lvl="5" indent="-317500" rtl="0">
              <a:lnSpc>
                <a:spcPct val="115000"/>
              </a:lnSpc>
              <a:spcBef>
                <a:spcPts val="0"/>
              </a:spcBef>
              <a:spcAft>
                <a:spcPts val="0"/>
              </a:spcAft>
              <a:buClr>
                <a:srgbClr val="15325B"/>
              </a:buClr>
              <a:buSzPts val="1400"/>
              <a:buFont typeface="Darker Grotesque SemiBold"/>
              <a:buChar char="■"/>
              <a:defRPr>
                <a:solidFill>
                  <a:srgbClr val="434343"/>
                </a:solidFill>
              </a:defRPr>
            </a:lvl6pPr>
            <a:lvl7pPr marL="3200400" lvl="6" indent="-317500" rtl="0">
              <a:lnSpc>
                <a:spcPct val="115000"/>
              </a:lnSpc>
              <a:spcBef>
                <a:spcPts val="0"/>
              </a:spcBef>
              <a:spcAft>
                <a:spcPts val="0"/>
              </a:spcAft>
              <a:buClr>
                <a:srgbClr val="15325B"/>
              </a:buClr>
              <a:buSzPts val="1400"/>
              <a:buFont typeface="Darker Grotesque SemiBold"/>
              <a:buChar char="●"/>
              <a:defRPr>
                <a:solidFill>
                  <a:srgbClr val="434343"/>
                </a:solidFill>
              </a:defRPr>
            </a:lvl7pPr>
            <a:lvl8pPr marL="3657600" lvl="7" indent="-317500" rtl="0">
              <a:lnSpc>
                <a:spcPct val="115000"/>
              </a:lnSpc>
              <a:spcBef>
                <a:spcPts val="0"/>
              </a:spcBef>
              <a:spcAft>
                <a:spcPts val="0"/>
              </a:spcAft>
              <a:buClr>
                <a:srgbClr val="15325B"/>
              </a:buClr>
              <a:buSzPts val="1400"/>
              <a:buFont typeface="Darker Grotesque SemiBold"/>
              <a:buChar char="○"/>
              <a:defRPr>
                <a:solidFill>
                  <a:srgbClr val="434343"/>
                </a:solidFill>
              </a:defRPr>
            </a:lvl8pPr>
            <a:lvl9pPr marL="4114800" lvl="8" indent="-317500" rtl="0">
              <a:lnSpc>
                <a:spcPct val="115000"/>
              </a:lnSpc>
              <a:spcBef>
                <a:spcPts val="0"/>
              </a:spcBef>
              <a:spcAft>
                <a:spcPts val="0"/>
              </a:spcAft>
              <a:buClr>
                <a:srgbClr val="15325B"/>
              </a:buClr>
              <a:buSzPts val="1400"/>
              <a:buFont typeface="Darker Grotesque SemiBold"/>
              <a:buChar char="■"/>
              <a:defRPr>
                <a:solidFill>
                  <a:srgbClr val="434343"/>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p:cSld name="CUSTOM_3_1">
    <p:bg>
      <p:bgPr>
        <a:blipFill>
          <a:blip r:embed="rId2">
            <a:alphaModFix/>
          </a:blip>
          <a:stretch>
            <a:fillRect/>
          </a:stretch>
        </a:blipFill>
        <a:effectLst/>
      </p:bgPr>
    </p:bg>
    <p:spTree>
      <p:nvGrpSpPr>
        <p:cNvPr id="1" name="Shape 68"/>
        <p:cNvGrpSpPr/>
        <p:nvPr/>
      </p:nvGrpSpPr>
      <p:grpSpPr>
        <a:xfrm>
          <a:off x="0" y="0"/>
          <a:ext cx="0" cy="0"/>
          <a:chOff x="0" y="0"/>
          <a:chExt cx="0" cy="0"/>
        </a:xfrm>
      </p:grpSpPr>
      <p:sp>
        <p:nvSpPr>
          <p:cNvPr id="69" name="Google Shape;69;p19"/>
          <p:cNvSpPr txBox="1">
            <a:spLocks noGrp="1"/>
          </p:cNvSpPr>
          <p:nvPr>
            <p:ph type="title"/>
          </p:nvPr>
        </p:nvSpPr>
        <p:spPr>
          <a:xfrm>
            <a:off x="1290500" y="445025"/>
            <a:ext cx="65631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2"/>
              </a:buClr>
              <a:buSzPts val="3000"/>
              <a:buFont typeface="Concert One"/>
              <a:buNone/>
              <a:defRPr sz="3000">
                <a:solidFill>
                  <a:schemeClr val="lt2"/>
                </a:solidFill>
                <a:latin typeface="Concert One"/>
                <a:ea typeface="Concert One"/>
                <a:cs typeface="Concert One"/>
                <a:sym typeface="Concert One"/>
              </a:defRPr>
            </a:lvl1pPr>
            <a:lvl2pPr lvl="1" rtl="0">
              <a:spcBef>
                <a:spcPts val="0"/>
              </a:spcBef>
              <a:spcAft>
                <a:spcPts val="0"/>
              </a:spcAft>
              <a:buClr>
                <a:schemeClr val="lt2"/>
              </a:buClr>
              <a:buSzPts val="3000"/>
              <a:buFont typeface="Concert One"/>
              <a:buNone/>
              <a:defRPr sz="3000">
                <a:solidFill>
                  <a:schemeClr val="lt2"/>
                </a:solidFill>
                <a:latin typeface="Concert One"/>
                <a:ea typeface="Concert One"/>
                <a:cs typeface="Concert One"/>
                <a:sym typeface="Concert One"/>
              </a:defRPr>
            </a:lvl2pPr>
            <a:lvl3pPr lvl="2" rtl="0">
              <a:spcBef>
                <a:spcPts val="0"/>
              </a:spcBef>
              <a:spcAft>
                <a:spcPts val="0"/>
              </a:spcAft>
              <a:buClr>
                <a:schemeClr val="lt2"/>
              </a:buClr>
              <a:buSzPts val="3000"/>
              <a:buFont typeface="Concert One"/>
              <a:buNone/>
              <a:defRPr sz="3000">
                <a:solidFill>
                  <a:schemeClr val="lt2"/>
                </a:solidFill>
                <a:latin typeface="Concert One"/>
                <a:ea typeface="Concert One"/>
                <a:cs typeface="Concert One"/>
                <a:sym typeface="Concert One"/>
              </a:defRPr>
            </a:lvl3pPr>
            <a:lvl4pPr lvl="3" rtl="0">
              <a:spcBef>
                <a:spcPts val="0"/>
              </a:spcBef>
              <a:spcAft>
                <a:spcPts val="0"/>
              </a:spcAft>
              <a:buClr>
                <a:schemeClr val="lt2"/>
              </a:buClr>
              <a:buSzPts val="3000"/>
              <a:buFont typeface="Concert One"/>
              <a:buNone/>
              <a:defRPr sz="3000">
                <a:solidFill>
                  <a:schemeClr val="lt2"/>
                </a:solidFill>
                <a:latin typeface="Concert One"/>
                <a:ea typeface="Concert One"/>
                <a:cs typeface="Concert One"/>
                <a:sym typeface="Concert One"/>
              </a:defRPr>
            </a:lvl4pPr>
            <a:lvl5pPr lvl="4" rtl="0">
              <a:spcBef>
                <a:spcPts val="0"/>
              </a:spcBef>
              <a:spcAft>
                <a:spcPts val="0"/>
              </a:spcAft>
              <a:buClr>
                <a:schemeClr val="lt2"/>
              </a:buClr>
              <a:buSzPts val="3000"/>
              <a:buFont typeface="Concert One"/>
              <a:buNone/>
              <a:defRPr sz="3000">
                <a:solidFill>
                  <a:schemeClr val="lt2"/>
                </a:solidFill>
                <a:latin typeface="Concert One"/>
                <a:ea typeface="Concert One"/>
                <a:cs typeface="Concert One"/>
                <a:sym typeface="Concert One"/>
              </a:defRPr>
            </a:lvl5pPr>
            <a:lvl6pPr lvl="5" rtl="0">
              <a:spcBef>
                <a:spcPts val="0"/>
              </a:spcBef>
              <a:spcAft>
                <a:spcPts val="0"/>
              </a:spcAft>
              <a:buClr>
                <a:schemeClr val="lt2"/>
              </a:buClr>
              <a:buSzPts val="3000"/>
              <a:buFont typeface="Concert One"/>
              <a:buNone/>
              <a:defRPr sz="3000">
                <a:solidFill>
                  <a:schemeClr val="lt2"/>
                </a:solidFill>
                <a:latin typeface="Concert One"/>
                <a:ea typeface="Concert One"/>
                <a:cs typeface="Concert One"/>
                <a:sym typeface="Concert One"/>
              </a:defRPr>
            </a:lvl6pPr>
            <a:lvl7pPr lvl="6" rtl="0">
              <a:spcBef>
                <a:spcPts val="0"/>
              </a:spcBef>
              <a:spcAft>
                <a:spcPts val="0"/>
              </a:spcAft>
              <a:buClr>
                <a:schemeClr val="lt2"/>
              </a:buClr>
              <a:buSzPts val="3000"/>
              <a:buFont typeface="Concert One"/>
              <a:buNone/>
              <a:defRPr sz="3000">
                <a:solidFill>
                  <a:schemeClr val="lt2"/>
                </a:solidFill>
                <a:latin typeface="Concert One"/>
                <a:ea typeface="Concert One"/>
                <a:cs typeface="Concert One"/>
                <a:sym typeface="Concert One"/>
              </a:defRPr>
            </a:lvl7pPr>
            <a:lvl8pPr lvl="7" rtl="0">
              <a:spcBef>
                <a:spcPts val="0"/>
              </a:spcBef>
              <a:spcAft>
                <a:spcPts val="0"/>
              </a:spcAft>
              <a:buClr>
                <a:schemeClr val="lt2"/>
              </a:buClr>
              <a:buSzPts val="3000"/>
              <a:buFont typeface="Concert One"/>
              <a:buNone/>
              <a:defRPr sz="3000">
                <a:solidFill>
                  <a:schemeClr val="lt2"/>
                </a:solidFill>
                <a:latin typeface="Concert One"/>
                <a:ea typeface="Concert One"/>
                <a:cs typeface="Concert One"/>
                <a:sym typeface="Concert One"/>
              </a:defRPr>
            </a:lvl8pPr>
            <a:lvl9pPr lvl="8" rtl="0">
              <a:spcBef>
                <a:spcPts val="0"/>
              </a:spcBef>
              <a:spcAft>
                <a:spcPts val="0"/>
              </a:spcAft>
              <a:buClr>
                <a:schemeClr val="lt2"/>
              </a:buClr>
              <a:buSzPts val="3000"/>
              <a:buFont typeface="Concert One"/>
              <a:buNone/>
              <a:defRPr sz="3000">
                <a:solidFill>
                  <a:schemeClr val="lt2"/>
                </a:solidFill>
                <a:latin typeface="Concert One"/>
                <a:ea typeface="Concert One"/>
                <a:cs typeface="Concert One"/>
                <a:sym typeface="Concert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1pPr>
            <a:lvl2pPr marL="914400" lvl="1" indent="-317500">
              <a:lnSpc>
                <a:spcPct val="115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2pPr>
            <a:lvl3pPr marL="1371600" lvl="2" indent="-317500">
              <a:lnSpc>
                <a:spcPct val="115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3pPr>
            <a:lvl4pPr marL="1828800" lvl="3" indent="-317500">
              <a:lnSpc>
                <a:spcPct val="115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4pPr>
            <a:lvl5pPr marL="2286000" lvl="4" indent="-317500">
              <a:lnSpc>
                <a:spcPct val="115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5pPr>
            <a:lvl6pPr marL="2743200" lvl="5" indent="-317500">
              <a:lnSpc>
                <a:spcPct val="115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6pPr>
            <a:lvl7pPr marL="3200400" lvl="6" indent="-317500">
              <a:lnSpc>
                <a:spcPct val="115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7pPr>
            <a:lvl8pPr marL="3657600" lvl="7" indent="-317500">
              <a:lnSpc>
                <a:spcPct val="115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8pPr>
            <a:lvl9pPr marL="4114800" lvl="8" indent="-317500">
              <a:lnSpc>
                <a:spcPct val="115000"/>
              </a:lnSpc>
              <a:spcBef>
                <a:spcPts val="1600"/>
              </a:spcBef>
              <a:spcAft>
                <a:spcPts val="1600"/>
              </a:spcAft>
              <a:buClr>
                <a:schemeClr val="dk1"/>
              </a:buClr>
              <a:buSzPts val="1400"/>
              <a:buFont typeface="Archivo"/>
              <a:buChar char="■"/>
              <a:defRPr>
                <a:solidFill>
                  <a:schemeClr val="dk1"/>
                </a:solidFill>
                <a:latin typeface="Archivo"/>
                <a:ea typeface="Archivo"/>
                <a:cs typeface="Archivo"/>
                <a:sym typeface="Archiv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4" r:id="rId5"/>
    <p:sldLayoutId id="2147483658" r:id="rId6"/>
    <p:sldLayoutId id="2147483659" r:id="rId7"/>
    <p:sldLayoutId id="2147483661" r:id="rId8"/>
    <p:sldLayoutId id="2147483665" r:id="rId9"/>
    <p:sldLayoutId id="2147483666" r:id="rId10"/>
    <p:sldLayoutId id="2147483667" r:id="rId11"/>
    <p:sldLayoutId id="2147483671" r:id="rId12"/>
    <p:sldLayoutId id="2147483674"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33"/>
          <p:cNvSpPr txBox="1">
            <a:spLocks noGrp="1"/>
          </p:cNvSpPr>
          <p:nvPr>
            <p:ph type="ctrTitle"/>
          </p:nvPr>
        </p:nvSpPr>
        <p:spPr>
          <a:xfrm>
            <a:off x="965772" y="813734"/>
            <a:ext cx="7366570" cy="20778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4000" b="1" dirty="0">
                <a:solidFill>
                  <a:schemeClr val="tx2">
                    <a:lumMod val="75000"/>
                  </a:schemeClr>
                </a:solidFill>
                <a:latin typeface="+mn-lt"/>
              </a:rPr>
              <a:t>CHÀO MỪNG CÁC EM </a:t>
            </a:r>
            <a:br>
              <a:rPr lang="en-US" sz="4000" b="1" dirty="0">
                <a:solidFill>
                  <a:schemeClr val="tx2">
                    <a:lumMod val="75000"/>
                  </a:schemeClr>
                </a:solidFill>
                <a:latin typeface="+mn-lt"/>
              </a:rPr>
            </a:br>
            <a:r>
              <a:rPr lang="en-US" sz="4000" b="1" dirty="0">
                <a:solidFill>
                  <a:schemeClr val="tx2">
                    <a:lumMod val="75000"/>
                  </a:schemeClr>
                </a:solidFill>
                <a:latin typeface="+mn-lt"/>
              </a:rPr>
              <a:t>ĐẾN VỚI BÀI HỌC HÔM NAY!</a:t>
            </a:r>
            <a:endParaRPr sz="4000" b="1" dirty="0">
              <a:solidFill>
                <a:schemeClr val="tx2">
                  <a:lumMod val="75000"/>
                </a:schemeClr>
              </a:solidFill>
              <a:latin typeface="+mn-lt"/>
            </a:endParaRPr>
          </a:p>
        </p:txBody>
      </p:sp>
      <p:pic>
        <p:nvPicPr>
          <p:cNvPr id="143" name="Google Shape;143;p33"/>
          <p:cNvPicPr preferRelativeResize="0"/>
          <p:nvPr/>
        </p:nvPicPr>
        <p:blipFill>
          <a:blip r:embed="rId3">
            <a:alphaModFix/>
          </a:blip>
          <a:stretch>
            <a:fillRect/>
          </a:stretch>
        </p:blipFill>
        <p:spPr>
          <a:xfrm flipH="1">
            <a:off x="3472165" y="3524250"/>
            <a:ext cx="1805313" cy="1619250"/>
          </a:xfrm>
          <a:prstGeom prst="rect">
            <a:avLst/>
          </a:prstGeom>
          <a:noFill/>
          <a:ln>
            <a:noFill/>
          </a:ln>
        </p:spPr>
      </p:pic>
      <p:sp>
        <p:nvSpPr>
          <p:cNvPr id="144" name="Google Shape;144;p33"/>
          <p:cNvSpPr/>
          <p:nvPr/>
        </p:nvSpPr>
        <p:spPr>
          <a:xfrm>
            <a:off x="1321525" y="4806875"/>
            <a:ext cx="998100" cy="91800"/>
          </a:xfrm>
          <a:prstGeom prst="ellipse">
            <a:avLst/>
          </a:prstGeom>
          <a:solidFill>
            <a:srgbClr val="1C1C1C">
              <a:alpha val="284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5" name="Google Shape;145;p33"/>
          <p:cNvPicPr preferRelativeResize="0"/>
          <p:nvPr/>
        </p:nvPicPr>
        <p:blipFill>
          <a:blip r:embed="rId4">
            <a:alphaModFix/>
          </a:blip>
          <a:stretch>
            <a:fillRect/>
          </a:stretch>
        </p:blipFill>
        <p:spPr>
          <a:xfrm flipH="1">
            <a:off x="1199098" y="3728825"/>
            <a:ext cx="1349150" cy="1210100"/>
          </a:xfrm>
          <a:prstGeom prst="rect">
            <a:avLst/>
          </a:prstGeom>
          <a:noFill/>
          <a:ln>
            <a:noFill/>
          </a:ln>
        </p:spPr>
      </p:pic>
      <p:pic>
        <p:nvPicPr>
          <p:cNvPr id="146" name="Google Shape;146;p33"/>
          <p:cNvPicPr preferRelativeResize="0"/>
          <p:nvPr/>
        </p:nvPicPr>
        <p:blipFill>
          <a:blip r:embed="rId5">
            <a:alphaModFix/>
          </a:blip>
          <a:stretch>
            <a:fillRect/>
          </a:stretch>
        </p:blipFill>
        <p:spPr>
          <a:xfrm>
            <a:off x="6520175" y="3178025"/>
            <a:ext cx="2271725" cy="2037600"/>
          </a:xfrm>
          <a:prstGeom prst="rect">
            <a:avLst/>
          </a:prstGeom>
          <a:noFill/>
          <a:ln>
            <a:noFill/>
          </a:ln>
        </p:spPr>
      </p:pic>
    </p:spTree>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3" name="Rectangle 2"/>
          <p:cNvSpPr/>
          <p:nvPr/>
        </p:nvSpPr>
        <p:spPr>
          <a:xfrm>
            <a:off x="2337370" y="1426563"/>
            <a:ext cx="4572000" cy="1420325"/>
          </a:xfrm>
          <a:prstGeom prst="rect">
            <a:avLst/>
          </a:prstGeom>
        </p:spPr>
        <p:txBody>
          <a:bodyPr>
            <a:spAutoFit/>
          </a:bodyPr>
          <a:lstStyle/>
          <a:p>
            <a:pPr algn="just">
              <a:lnSpc>
                <a:spcPct val="150000"/>
              </a:lnSpc>
            </a:pPr>
            <a:r>
              <a:rPr lang="vi-VN" sz="2000" dirty="0"/>
              <a:t>Sắp xếp các đồ vật hợp lí sẽ giúp em tìm kiếm được nhanh hơn nhờ vào việc tìm kiếm theo quy tắc sắp xếp.</a:t>
            </a:r>
            <a:endParaRPr lang="en-US" sz="2000" dirty="0"/>
          </a:p>
        </p:txBody>
      </p:sp>
      <p:sp>
        <p:nvSpPr>
          <p:cNvPr id="5" name="TextBox 4"/>
          <p:cNvSpPr txBox="1"/>
          <p:nvPr/>
        </p:nvSpPr>
        <p:spPr>
          <a:xfrm>
            <a:off x="3010328" y="729466"/>
            <a:ext cx="2979506" cy="523982"/>
          </a:xfrm>
          <a:prstGeom prst="rect">
            <a:avLst/>
          </a:prstGeom>
          <a:noFill/>
        </p:spPr>
        <p:txBody>
          <a:bodyPr wrap="square" rtlCol="0">
            <a:spAutoFit/>
          </a:bodyPr>
          <a:lstStyle/>
          <a:p>
            <a:pPr algn="ctr"/>
            <a:r>
              <a:rPr lang="en-US" sz="2800" b="1" dirty="0">
                <a:solidFill>
                  <a:srgbClr val="C00000"/>
                </a:solidFill>
              </a:rPr>
              <a:t>KẾT LUẬN</a:t>
            </a:r>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2" name="Rectangle 1"/>
          <p:cNvSpPr/>
          <p:nvPr/>
        </p:nvSpPr>
        <p:spPr>
          <a:xfrm>
            <a:off x="2142162" y="1093123"/>
            <a:ext cx="5655923" cy="2400657"/>
          </a:xfrm>
          <a:prstGeom prst="rect">
            <a:avLst/>
          </a:prstGeom>
        </p:spPr>
        <p:txBody>
          <a:bodyPr wrap="square">
            <a:spAutoFit/>
          </a:bodyPr>
          <a:lstStyle/>
          <a:p>
            <a:pPr algn="just">
              <a:lnSpc>
                <a:spcPct val="150000"/>
              </a:lnSpc>
            </a:pPr>
            <a:r>
              <a:rPr lang="en-US" sz="2000" b="1" dirty="0">
                <a:solidFill>
                  <a:srgbClr val="C00000"/>
                </a:solidFill>
              </a:rPr>
              <a:t>?</a:t>
            </a:r>
            <a:r>
              <a:rPr lang="vi-VN" sz="2000" b="1" dirty="0">
                <a:solidFill>
                  <a:srgbClr val="C00000"/>
                </a:solidFill>
              </a:rPr>
              <a:t>1. </a:t>
            </a:r>
            <a:r>
              <a:rPr lang="vi-VN" sz="2000" b="1" dirty="0"/>
              <a:t>Sắp xếp đồ vật hợp lí sẽ giúp chúng ta:</a:t>
            </a:r>
          </a:p>
          <a:p>
            <a:pPr algn="just">
              <a:lnSpc>
                <a:spcPct val="150000"/>
              </a:lnSpc>
            </a:pPr>
            <a:r>
              <a:rPr lang="vi-VN" sz="2000" dirty="0"/>
              <a:t>A. Quản lí đồ vật dễ dàng hơn.</a:t>
            </a:r>
          </a:p>
          <a:p>
            <a:pPr algn="just">
              <a:lnSpc>
                <a:spcPct val="150000"/>
              </a:lnSpc>
            </a:pPr>
            <a:r>
              <a:rPr lang="vi-VN" sz="2000" dirty="0"/>
              <a:t>B. Quản lí đồ vật để người khác khó tìm thấy.</a:t>
            </a:r>
          </a:p>
          <a:p>
            <a:pPr algn="just">
              <a:lnSpc>
                <a:spcPct val="150000"/>
              </a:lnSpc>
            </a:pPr>
            <a:r>
              <a:rPr lang="vi-VN" sz="2000" dirty="0"/>
              <a:t>C. Tìm kiếm đồ vật nhanh hơn.</a:t>
            </a:r>
          </a:p>
          <a:p>
            <a:pPr algn="just">
              <a:lnSpc>
                <a:spcPct val="150000"/>
              </a:lnSpc>
            </a:pPr>
            <a:r>
              <a:rPr lang="vi-VN" sz="2000" dirty="0"/>
              <a:t>D. Cả A và C đều đúng.</a:t>
            </a:r>
          </a:p>
        </p:txBody>
      </p:sp>
      <p:sp>
        <p:nvSpPr>
          <p:cNvPr id="3" name="Oval 2"/>
          <p:cNvSpPr/>
          <p:nvPr/>
        </p:nvSpPr>
        <p:spPr>
          <a:xfrm>
            <a:off x="1962363" y="2949250"/>
            <a:ext cx="606175" cy="5445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26849">
            <a:off x="4106451" y="-20549"/>
            <a:ext cx="1256658" cy="125665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2">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left)">
                                      <p:cBhvr>
                                        <p:cTn id="20" dur="500"/>
                                        <p:tgtEl>
                                          <p:spTgt spid="2">
                                            <p:txEl>
                                              <p:pRg st="2" end="2"/>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left)">
                                      <p:cBhvr>
                                        <p:cTn id="23" dur="500"/>
                                        <p:tgtEl>
                                          <p:spTgt spid="2">
                                            <p:txEl>
                                              <p:pRg st="3" end="3"/>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wipe(left)">
                                      <p:cBhvr>
                                        <p:cTn id="26" dur="500"/>
                                        <p:tgtEl>
                                          <p:spTgt spid="2">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 name="Rectangle 2"/>
          <p:cNvSpPr/>
          <p:nvPr/>
        </p:nvSpPr>
        <p:spPr>
          <a:xfrm>
            <a:off x="1595692" y="275022"/>
            <a:ext cx="7137342" cy="1015663"/>
          </a:xfrm>
          <a:prstGeom prst="rect">
            <a:avLst/>
          </a:prstGeom>
        </p:spPr>
        <p:txBody>
          <a:bodyPr wrap="square">
            <a:spAutoFit/>
          </a:bodyPr>
          <a:lstStyle/>
          <a:p>
            <a:pPr algn="just">
              <a:lnSpc>
                <a:spcPct val="150000"/>
              </a:lnSpc>
            </a:pPr>
            <a:r>
              <a:rPr lang="en-US" sz="2000" dirty="0"/>
              <a:t>C</a:t>
            </a:r>
            <a:r>
              <a:rPr lang="vi-VN" sz="2000" dirty="0"/>
              <a:t>hia lớp theo nhóm 4 HS và </a:t>
            </a:r>
            <a:r>
              <a:rPr lang="en-US" sz="2000" dirty="0" err="1"/>
              <a:t>chơi</a:t>
            </a:r>
            <a:r>
              <a:rPr lang="en-US" sz="2000" dirty="0"/>
              <a:t> </a:t>
            </a:r>
            <a:r>
              <a:rPr lang="vi-VN" sz="2000" dirty="0"/>
              <a:t>trò chơi “</a:t>
            </a:r>
            <a:r>
              <a:rPr lang="vi-VN" sz="2000" b="1" i="1" dirty="0">
                <a:solidFill>
                  <a:srgbClr val="C00000"/>
                </a:solidFill>
              </a:rPr>
              <a:t>Phân loại đồ vật</a:t>
            </a:r>
            <a:r>
              <a:rPr lang="vi-VN" sz="2000" dirty="0"/>
              <a:t>”: Em hãy sắp xếp các thiết bị sau vào hai nhóm.</a:t>
            </a: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14" y="-75553"/>
            <a:ext cx="1575678" cy="1171254"/>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17963"/>
          <a:stretch/>
        </p:blipFill>
        <p:spPr>
          <a:xfrm>
            <a:off x="1534759" y="1264546"/>
            <a:ext cx="1167524" cy="957795"/>
          </a:xfrm>
          <a:prstGeom prst="rect">
            <a:avLst/>
          </a:prstGeom>
        </p:spPr>
      </p:pic>
      <p:sp>
        <p:nvSpPr>
          <p:cNvPr id="6" name="TextBox 5"/>
          <p:cNvSpPr txBox="1"/>
          <p:nvPr/>
        </p:nvSpPr>
        <p:spPr>
          <a:xfrm>
            <a:off x="1366872" y="2310494"/>
            <a:ext cx="1335411" cy="338554"/>
          </a:xfrm>
          <a:prstGeom prst="rect">
            <a:avLst/>
          </a:prstGeom>
          <a:noFill/>
        </p:spPr>
        <p:txBody>
          <a:bodyPr wrap="square" rtlCol="0">
            <a:spAutoFit/>
          </a:bodyPr>
          <a:lstStyle/>
          <a:p>
            <a:pPr algn="ctr"/>
            <a:r>
              <a:rPr lang="en-US" sz="1600" dirty="0"/>
              <a:t>1. </a:t>
            </a:r>
            <a:r>
              <a:rPr lang="en-US" sz="1600" dirty="0" err="1"/>
              <a:t>Màn</a:t>
            </a:r>
            <a:r>
              <a:rPr lang="en-US" sz="1600" dirty="0"/>
              <a:t> </a:t>
            </a:r>
            <a:r>
              <a:rPr lang="en-US" sz="1600" dirty="0" err="1"/>
              <a:t>hình</a:t>
            </a:r>
            <a:endParaRPr lang="en-US" sz="1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5244" y="1384812"/>
            <a:ext cx="1103917" cy="971447"/>
          </a:xfrm>
          <a:prstGeom prst="rect">
            <a:avLst/>
          </a:prstGeom>
        </p:spPr>
      </p:pic>
      <p:sp>
        <p:nvSpPr>
          <p:cNvPr id="10" name="TextBox 9"/>
          <p:cNvSpPr txBox="1"/>
          <p:nvPr/>
        </p:nvSpPr>
        <p:spPr>
          <a:xfrm>
            <a:off x="3093716" y="2310494"/>
            <a:ext cx="1146972" cy="338554"/>
          </a:xfrm>
          <a:prstGeom prst="rect">
            <a:avLst/>
          </a:prstGeom>
          <a:noFill/>
        </p:spPr>
        <p:txBody>
          <a:bodyPr wrap="square" rtlCol="0">
            <a:spAutoFit/>
          </a:bodyPr>
          <a:lstStyle/>
          <a:p>
            <a:pPr algn="ctr"/>
            <a:r>
              <a:rPr lang="en-US" sz="1600" dirty="0"/>
              <a:t>2. </a:t>
            </a:r>
            <a:r>
              <a:rPr lang="en-US" sz="1600" dirty="0" err="1"/>
              <a:t>Chuột</a:t>
            </a:r>
            <a:endParaRPr lang="en-US" sz="1600" dirty="0"/>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45208" y="1206246"/>
            <a:ext cx="1328577" cy="1328577"/>
          </a:xfrm>
          <a:prstGeom prst="rect">
            <a:avLst/>
          </a:prstGeom>
        </p:spPr>
      </p:pic>
      <p:sp>
        <p:nvSpPr>
          <p:cNvPr id="12" name="TextBox 11"/>
          <p:cNvSpPr txBox="1"/>
          <p:nvPr/>
        </p:nvSpPr>
        <p:spPr>
          <a:xfrm>
            <a:off x="4527658" y="2310494"/>
            <a:ext cx="1719687" cy="338554"/>
          </a:xfrm>
          <a:prstGeom prst="rect">
            <a:avLst/>
          </a:prstGeom>
          <a:noFill/>
        </p:spPr>
        <p:txBody>
          <a:bodyPr wrap="square" rtlCol="0">
            <a:spAutoFit/>
          </a:bodyPr>
          <a:lstStyle/>
          <a:p>
            <a:pPr algn="ctr"/>
            <a:r>
              <a:rPr lang="en-US" sz="1600" dirty="0"/>
              <a:t>3. </a:t>
            </a:r>
            <a:r>
              <a:rPr lang="en-US" sz="1600" dirty="0" err="1"/>
              <a:t>Nồi</a:t>
            </a:r>
            <a:r>
              <a:rPr lang="en-US" sz="1600" dirty="0"/>
              <a:t> </a:t>
            </a:r>
            <a:r>
              <a:rPr lang="en-US" sz="1600" dirty="0" err="1"/>
              <a:t>cơm</a:t>
            </a:r>
            <a:r>
              <a:rPr lang="en-US" sz="1600" dirty="0"/>
              <a:t> </a:t>
            </a:r>
            <a:r>
              <a:rPr lang="en-US" sz="1600" dirty="0" err="1"/>
              <a:t>điện</a:t>
            </a:r>
            <a:endParaRPr lang="en-US" sz="1600" dirty="0"/>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98945" y="1308479"/>
            <a:ext cx="1424752" cy="1009297"/>
          </a:xfrm>
          <a:prstGeom prst="rect">
            <a:avLst/>
          </a:prstGeom>
        </p:spPr>
      </p:pic>
      <p:sp>
        <p:nvSpPr>
          <p:cNvPr id="14" name="TextBox 13"/>
          <p:cNvSpPr txBox="1"/>
          <p:nvPr/>
        </p:nvSpPr>
        <p:spPr>
          <a:xfrm>
            <a:off x="6514966" y="2305119"/>
            <a:ext cx="1653177" cy="338554"/>
          </a:xfrm>
          <a:prstGeom prst="rect">
            <a:avLst/>
          </a:prstGeom>
          <a:noFill/>
        </p:spPr>
        <p:txBody>
          <a:bodyPr wrap="square" rtlCol="0">
            <a:spAutoFit/>
          </a:bodyPr>
          <a:lstStyle/>
          <a:p>
            <a:pPr algn="ctr"/>
            <a:r>
              <a:rPr lang="en-US" sz="1600" dirty="0"/>
              <a:t>4. </a:t>
            </a:r>
            <a:r>
              <a:rPr lang="en-US" sz="1600" dirty="0" err="1"/>
              <a:t>Máy</a:t>
            </a:r>
            <a:r>
              <a:rPr lang="en-US" sz="1600" dirty="0"/>
              <a:t> </a:t>
            </a:r>
            <a:r>
              <a:rPr lang="en-US" sz="1600" dirty="0" err="1"/>
              <a:t>sấy</a:t>
            </a:r>
            <a:r>
              <a:rPr lang="en-US" sz="1600" dirty="0"/>
              <a:t> </a:t>
            </a:r>
            <a:r>
              <a:rPr lang="en-US" sz="1600" dirty="0" err="1"/>
              <a:t>tóc</a:t>
            </a:r>
            <a:endParaRPr lang="en-US" sz="1600" dirty="0"/>
          </a:p>
        </p:txBody>
      </p:sp>
      <p:pic>
        <p:nvPicPr>
          <p:cNvPr id="11" name="Picture 10"/>
          <p:cNvPicPr>
            <a:picLocks noChangeAspect="1"/>
          </p:cNvPicPr>
          <p:nvPr/>
        </p:nvPicPr>
        <p:blipFill rotWithShape="1">
          <a:blip r:embed="rId8">
            <a:extLst>
              <a:ext uri="{28A0092B-C50C-407E-A947-70E740481C1C}">
                <a14:useLocalDpi xmlns:a14="http://schemas.microsoft.com/office/drawing/2010/main" val="0"/>
              </a:ext>
            </a:extLst>
          </a:blip>
          <a:srcRect l="28244" r="27513"/>
          <a:stretch/>
        </p:blipFill>
        <p:spPr>
          <a:xfrm flipH="1">
            <a:off x="1595692" y="2834098"/>
            <a:ext cx="877769" cy="1348428"/>
          </a:xfrm>
          <a:prstGeom prst="rect">
            <a:avLst/>
          </a:prstGeom>
        </p:spPr>
      </p:pic>
      <p:sp>
        <p:nvSpPr>
          <p:cNvPr id="16" name="TextBox 15"/>
          <p:cNvSpPr txBox="1"/>
          <p:nvPr/>
        </p:nvSpPr>
        <p:spPr>
          <a:xfrm>
            <a:off x="1366872" y="4275704"/>
            <a:ext cx="1335411" cy="338554"/>
          </a:xfrm>
          <a:prstGeom prst="rect">
            <a:avLst/>
          </a:prstGeom>
          <a:noFill/>
        </p:spPr>
        <p:txBody>
          <a:bodyPr wrap="square" rtlCol="0">
            <a:spAutoFit/>
          </a:bodyPr>
          <a:lstStyle/>
          <a:p>
            <a:pPr algn="ctr"/>
            <a:r>
              <a:rPr lang="en-US" sz="1600" dirty="0"/>
              <a:t>5. </a:t>
            </a:r>
            <a:r>
              <a:rPr lang="en-US" sz="1600" dirty="0" err="1"/>
              <a:t>Thân</a:t>
            </a:r>
            <a:r>
              <a:rPr lang="en-US" sz="1600" dirty="0"/>
              <a:t> </a:t>
            </a:r>
            <a:r>
              <a:rPr lang="en-US" sz="1600" dirty="0" err="1"/>
              <a:t>máy</a:t>
            </a:r>
            <a:endParaRPr lang="en-US" sz="1600" dirty="0"/>
          </a:p>
        </p:txBody>
      </p:sp>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31283" y="2748679"/>
            <a:ext cx="1503238" cy="1503238"/>
          </a:xfrm>
          <a:prstGeom prst="rect">
            <a:avLst/>
          </a:prstGeom>
        </p:spPr>
      </p:pic>
      <p:sp>
        <p:nvSpPr>
          <p:cNvPr id="18" name="TextBox 17"/>
          <p:cNvSpPr txBox="1"/>
          <p:nvPr/>
        </p:nvSpPr>
        <p:spPr>
          <a:xfrm>
            <a:off x="2964937" y="4283463"/>
            <a:ext cx="1335411" cy="338554"/>
          </a:xfrm>
          <a:prstGeom prst="rect">
            <a:avLst/>
          </a:prstGeom>
          <a:noFill/>
        </p:spPr>
        <p:txBody>
          <a:bodyPr wrap="square" rtlCol="0">
            <a:spAutoFit/>
          </a:bodyPr>
          <a:lstStyle/>
          <a:p>
            <a:pPr algn="ctr"/>
            <a:r>
              <a:rPr lang="en-US" sz="1600" dirty="0"/>
              <a:t>6. </a:t>
            </a:r>
            <a:r>
              <a:rPr lang="en-US" sz="1600" dirty="0" err="1"/>
              <a:t>Tủ</a:t>
            </a:r>
            <a:r>
              <a:rPr lang="en-US" sz="1600" dirty="0"/>
              <a:t> </a:t>
            </a:r>
            <a:r>
              <a:rPr lang="en-US" sz="1600" dirty="0" err="1"/>
              <a:t>lạnh</a:t>
            </a:r>
            <a:endParaRPr lang="en-US" sz="1600" dirty="0"/>
          </a:p>
        </p:txBody>
      </p:sp>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11607" y="3098051"/>
            <a:ext cx="1662178" cy="804494"/>
          </a:xfrm>
          <a:prstGeom prst="rect">
            <a:avLst/>
          </a:prstGeom>
        </p:spPr>
      </p:pic>
      <p:sp>
        <p:nvSpPr>
          <p:cNvPr id="20" name="TextBox 19"/>
          <p:cNvSpPr txBox="1"/>
          <p:nvPr/>
        </p:nvSpPr>
        <p:spPr>
          <a:xfrm>
            <a:off x="4595485" y="4283463"/>
            <a:ext cx="1335411" cy="338554"/>
          </a:xfrm>
          <a:prstGeom prst="rect">
            <a:avLst/>
          </a:prstGeom>
          <a:noFill/>
        </p:spPr>
        <p:txBody>
          <a:bodyPr wrap="square" rtlCol="0">
            <a:spAutoFit/>
          </a:bodyPr>
          <a:lstStyle/>
          <a:p>
            <a:pPr algn="ctr"/>
            <a:r>
              <a:rPr lang="en-US" sz="1600" dirty="0"/>
              <a:t>7. </a:t>
            </a:r>
            <a:r>
              <a:rPr lang="en-US" sz="1600" dirty="0" err="1"/>
              <a:t>Bàn</a:t>
            </a:r>
            <a:r>
              <a:rPr lang="en-US" sz="1600" dirty="0"/>
              <a:t> </a:t>
            </a:r>
            <a:r>
              <a:rPr lang="en-US" sz="1600" dirty="0" err="1"/>
              <a:t>phím</a:t>
            </a:r>
            <a:endParaRPr lang="en-US" sz="1600" dirty="0"/>
          </a:p>
        </p:txBody>
      </p:sp>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77302" y="2816065"/>
            <a:ext cx="981498" cy="1275947"/>
          </a:xfrm>
          <a:prstGeom prst="rect">
            <a:avLst/>
          </a:prstGeom>
        </p:spPr>
      </p:pic>
      <p:sp>
        <p:nvSpPr>
          <p:cNvPr id="22" name="TextBox 21"/>
          <p:cNvSpPr txBox="1"/>
          <p:nvPr/>
        </p:nvSpPr>
        <p:spPr>
          <a:xfrm>
            <a:off x="6443615" y="4251917"/>
            <a:ext cx="1335411" cy="338554"/>
          </a:xfrm>
          <a:prstGeom prst="rect">
            <a:avLst/>
          </a:prstGeom>
          <a:noFill/>
        </p:spPr>
        <p:txBody>
          <a:bodyPr wrap="square" rtlCol="0">
            <a:spAutoFit/>
          </a:bodyPr>
          <a:lstStyle/>
          <a:p>
            <a:pPr algn="ctr"/>
            <a:r>
              <a:rPr lang="en-US" sz="1600" dirty="0"/>
              <a:t>8. </a:t>
            </a:r>
            <a:r>
              <a:rPr lang="en-US" sz="1600" dirty="0" err="1"/>
              <a:t>Quạt</a:t>
            </a:r>
            <a:r>
              <a:rPr lang="en-US" sz="1600" dirty="0"/>
              <a:t> </a:t>
            </a:r>
            <a:r>
              <a:rPr lang="en-US" sz="1600" dirty="0" err="1"/>
              <a:t>điện</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53" presetClass="entr" presetSubtype="16"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Effect transition="in" filter="fade">
                                      <p:cBhvr>
                                        <p:cTn id="54" dur="500"/>
                                        <p:tgtEl>
                                          <p:spTgt spid="14"/>
                                        </p:tgtEl>
                                      </p:cBhvr>
                                    </p:animEffect>
                                  </p:childTnLst>
                                </p:cTn>
                              </p:par>
                              <p:par>
                                <p:cTn id="55" presetID="53" presetClass="entr" presetSubtype="16"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Effect transition="in" filter="fade">
                                      <p:cBhvr>
                                        <p:cTn id="59" dur="500"/>
                                        <p:tgtEl>
                                          <p:spTgt spid="1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nodeType="with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par>
                                <p:cTn id="75" presetID="53" presetClass="entr" presetSubtype="16" fill="hold" nodeType="with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p:cTn id="82" dur="500" fill="hold"/>
                                        <p:tgtEl>
                                          <p:spTgt spid="20"/>
                                        </p:tgtEl>
                                        <p:attrNameLst>
                                          <p:attrName>ppt_w</p:attrName>
                                        </p:attrNameLst>
                                      </p:cBhvr>
                                      <p:tavLst>
                                        <p:tav tm="0">
                                          <p:val>
                                            <p:fltVal val="0"/>
                                          </p:val>
                                        </p:tav>
                                        <p:tav tm="100000">
                                          <p:val>
                                            <p:strVal val="#ppt_w"/>
                                          </p:val>
                                        </p:tav>
                                      </p:tavLst>
                                    </p:anim>
                                    <p:anim calcmode="lin" valueType="num">
                                      <p:cBhvr>
                                        <p:cTn id="83" dur="500" fill="hold"/>
                                        <p:tgtEl>
                                          <p:spTgt spid="20"/>
                                        </p:tgtEl>
                                        <p:attrNameLst>
                                          <p:attrName>ppt_h</p:attrName>
                                        </p:attrNameLst>
                                      </p:cBhvr>
                                      <p:tavLst>
                                        <p:tav tm="0">
                                          <p:val>
                                            <p:fltVal val="0"/>
                                          </p:val>
                                        </p:tav>
                                        <p:tav tm="100000">
                                          <p:val>
                                            <p:strVal val="#ppt_h"/>
                                          </p:val>
                                        </p:tav>
                                      </p:tavLst>
                                    </p:anim>
                                    <p:animEffect transition="in" filter="fade">
                                      <p:cBhvr>
                                        <p:cTn id="84" dur="500"/>
                                        <p:tgtEl>
                                          <p:spTgt spid="20"/>
                                        </p:tgtEl>
                                      </p:cBhvr>
                                    </p:animEffect>
                                  </p:childTnLst>
                                </p:cTn>
                              </p:par>
                              <p:par>
                                <p:cTn id="85" presetID="53" presetClass="entr" presetSubtype="16"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p:cTn id="87" dur="500" fill="hold"/>
                                        <p:tgtEl>
                                          <p:spTgt spid="17"/>
                                        </p:tgtEl>
                                        <p:attrNameLst>
                                          <p:attrName>ppt_w</p:attrName>
                                        </p:attrNameLst>
                                      </p:cBhvr>
                                      <p:tavLst>
                                        <p:tav tm="0">
                                          <p:val>
                                            <p:fltVal val="0"/>
                                          </p:val>
                                        </p:tav>
                                        <p:tav tm="100000">
                                          <p:val>
                                            <p:strVal val="#ppt_w"/>
                                          </p:val>
                                        </p:tav>
                                      </p:tavLst>
                                    </p:anim>
                                    <p:anim calcmode="lin" valueType="num">
                                      <p:cBhvr>
                                        <p:cTn id="88" dur="500" fill="hold"/>
                                        <p:tgtEl>
                                          <p:spTgt spid="17"/>
                                        </p:tgtEl>
                                        <p:attrNameLst>
                                          <p:attrName>ppt_h</p:attrName>
                                        </p:attrNameLst>
                                      </p:cBhvr>
                                      <p:tavLst>
                                        <p:tav tm="0">
                                          <p:val>
                                            <p:fltVal val="0"/>
                                          </p:val>
                                        </p:tav>
                                        <p:tav tm="100000">
                                          <p:val>
                                            <p:strVal val="#ppt_h"/>
                                          </p:val>
                                        </p:tav>
                                      </p:tavLst>
                                    </p:anim>
                                    <p:animEffect transition="in" filter="fade">
                                      <p:cBhvr>
                                        <p:cTn id="89" dur="500"/>
                                        <p:tgtEl>
                                          <p:spTgt spid="17"/>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2"/>
                                        </p:tgtEl>
                                        <p:attrNameLst>
                                          <p:attrName>style.visibility</p:attrName>
                                        </p:attrNameLst>
                                      </p:cBhvr>
                                      <p:to>
                                        <p:strVal val="visible"/>
                                      </p:to>
                                    </p:set>
                                    <p:anim calcmode="lin" valueType="num">
                                      <p:cBhvr>
                                        <p:cTn id="92" dur="500" fill="hold"/>
                                        <p:tgtEl>
                                          <p:spTgt spid="22"/>
                                        </p:tgtEl>
                                        <p:attrNameLst>
                                          <p:attrName>ppt_w</p:attrName>
                                        </p:attrNameLst>
                                      </p:cBhvr>
                                      <p:tavLst>
                                        <p:tav tm="0">
                                          <p:val>
                                            <p:fltVal val="0"/>
                                          </p:val>
                                        </p:tav>
                                        <p:tav tm="100000">
                                          <p:val>
                                            <p:strVal val="#ppt_w"/>
                                          </p:val>
                                        </p:tav>
                                      </p:tavLst>
                                    </p:anim>
                                    <p:anim calcmode="lin" valueType="num">
                                      <p:cBhvr>
                                        <p:cTn id="93" dur="500" fill="hold"/>
                                        <p:tgtEl>
                                          <p:spTgt spid="22"/>
                                        </p:tgtEl>
                                        <p:attrNameLst>
                                          <p:attrName>ppt_h</p:attrName>
                                        </p:attrNameLst>
                                      </p:cBhvr>
                                      <p:tavLst>
                                        <p:tav tm="0">
                                          <p:val>
                                            <p:fltVal val="0"/>
                                          </p:val>
                                        </p:tav>
                                        <p:tav tm="100000">
                                          <p:val>
                                            <p:strVal val="#ppt_h"/>
                                          </p:val>
                                        </p:tav>
                                      </p:tavLst>
                                    </p:anim>
                                    <p:animEffect transition="in" filter="fade">
                                      <p:cBhvr>
                                        <p:cTn id="9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0" grpId="0"/>
      <p:bldP spid="12" grpId="0"/>
      <p:bldP spid="14" grpId="0"/>
      <p:bldP spid="16" grpId="0"/>
      <p:bldP spid="18" grpId="0"/>
      <p:bldP spid="20"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10966" y="775710"/>
            <a:ext cx="3924729" cy="2753554"/>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4857963" y="775710"/>
            <a:ext cx="3924729" cy="2753554"/>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932231" y="251728"/>
            <a:ext cx="2882197" cy="661091"/>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6"/>
                </a:solidFill>
              </a:rPr>
              <a:t>1. </a:t>
            </a:r>
            <a:r>
              <a:rPr lang="en-US" sz="2000" dirty="0" err="1">
                <a:solidFill>
                  <a:schemeClr val="accent6"/>
                </a:solidFill>
              </a:rPr>
              <a:t>Các</a:t>
            </a:r>
            <a:r>
              <a:rPr lang="en-US" sz="2000" dirty="0">
                <a:solidFill>
                  <a:schemeClr val="accent6"/>
                </a:solidFill>
              </a:rPr>
              <a:t> </a:t>
            </a:r>
            <a:r>
              <a:rPr lang="en-US" sz="2000" dirty="0" err="1">
                <a:solidFill>
                  <a:schemeClr val="accent6"/>
                </a:solidFill>
              </a:rPr>
              <a:t>bộ</a:t>
            </a:r>
            <a:r>
              <a:rPr lang="en-US" sz="2000" dirty="0">
                <a:solidFill>
                  <a:schemeClr val="accent6"/>
                </a:solidFill>
              </a:rPr>
              <a:t> </a:t>
            </a:r>
            <a:r>
              <a:rPr lang="en-US" sz="2000" dirty="0" err="1">
                <a:solidFill>
                  <a:schemeClr val="accent6"/>
                </a:solidFill>
              </a:rPr>
              <a:t>phận</a:t>
            </a:r>
            <a:r>
              <a:rPr lang="en-US" sz="2000" dirty="0">
                <a:solidFill>
                  <a:schemeClr val="accent6"/>
                </a:solidFill>
              </a:rPr>
              <a:t> </a:t>
            </a:r>
            <a:r>
              <a:rPr lang="en-US" sz="2000" dirty="0" err="1">
                <a:solidFill>
                  <a:schemeClr val="accent6"/>
                </a:solidFill>
              </a:rPr>
              <a:t>cơ</a:t>
            </a:r>
            <a:r>
              <a:rPr lang="en-US" sz="2000" dirty="0">
                <a:solidFill>
                  <a:schemeClr val="accent6"/>
                </a:solidFill>
              </a:rPr>
              <a:t> </a:t>
            </a:r>
            <a:r>
              <a:rPr lang="en-US" sz="2000" dirty="0" err="1">
                <a:solidFill>
                  <a:schemeClr val="accent6"/>
                </a:solidFill>
              </a:rPr>
              <a:t>bản</a:t>
            </a:r>
            <a:r>
              <a:rPr lang="en-US" sz="2000" dirty="0">
                <a:solidFill>
                  <a:schemeClr val="accent6"/>
                </a:solidFill>
              </a:rPr>
              <a:t> </a:t>
            </a:r>
            <a:r>
              <a:rPr lang="en-US" sz="2000" dirty="0" err="1">
                <a:solidFill>
                  <a:schemeClr val="accent6"/>
                </a:solidFill>
              </a:rPr>
              <a:t>của</a:t>
            </a:r>
            <a:r>
              <a:rPr lang="en-US" sz="2000" dirty="0">
                <a:solidFill>
                  <a:schemeClr val="accent6"/>
                </a:solidFill>
              </a:rPr>
              <a:t> </a:t>
            </a:r>
            <a:r>
              <a:rPr lang="en-US" sz="2000" dirty="0" err="1">
                <a:solidFill>
                  <a:schemeClr val="accent6"/>
                </a:solidFill>
              </a:rPr>
              <a:t>máy</a:t>
            </a:r>
            <a:r>
              <a:rPr lang="en-US" sz="2000" dirty="0">
                <a:solidFill>
                  <a:schemeClr val="accent6"/>
                </a:solidFill>
              </a:rPr>
              <a:t> </a:t>
            </a:r>
            <a:r>
              <a:rPr lang="en-US" sz="2000" dirty="0" err="1">
                <a:solidFill>
                  <a:schemeClr val="accent6"/>
                </a:solidFill>
              </a:rPr>
              <a:t>tính</a:t>
            </a:r>
            <a:endParaRPr lang="en-US" sz="2000" dirty="0">
              <a:solidFill>
                <a:schemeClr val="accent6"/>
              </a:solidFill>
            </a:endParaRPr>
          </a:p>
        </p:txBody>
      </p:sp>
      <p:sp>
        <p:nvSpPr>
          <p:cNvPr id="6" name="Rounded Rectangle 5"/>
          <p:cNvSpPr/>
          <p:nvPr/>
        </p:nvSpPr>
        <p:spPr>
          <a:xfrm>
            <a:off x="5385044" y="251728"/>
            <a:ext cx="2870565" cy="661091"/>
          </a:xfrm>
          <a:prstGeom prst="round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6"/>
                </a:solidFill>
              </a:rPr>
              <a:t>2. </a:t>
            </a:r>
            <a:r>
              <a:rPr lang="en-US" sz="2000" dirty="0" err="1">
                <a:solidFill>
                  <a:schemeClr val="accent6"/>
                </a:solidFill>
              </a:rPr>
              <a:t>Các</a:t>
            </a:r>
            <a:r>
              <a:rPr lang="en-US" sz="2000" dirty="0">
                <a:solidFill>
                  <a:schemeClr val="accent6"/>
                </a:solidFill>
              </a:rPr>
              <a:t> </a:t>
            </a:r>
            <a:r>
              <a:rPr lang="en-US" sz="2000" dirty="0" err="1">
                <a:solidFill>
                  <a:schemeClr val="accent6"/>
                </a:solidFill>
              </a:rPr>
              <a:t>thiết</a:t>
            </a:r>
            <a:r>
              <a:rPr lang="en-US" sz="2000" dirty="0">
                <a:solidFill>
                  <a:schemeClr val="accent6"/>
                </a:solidFill>
              </a:rPr>
              <a:t> </a:t>
            </a:r>
            <a:r>
              <a:rPr lang="en-US" sz="2000" dirty="0" err="1">
                <a:solidFill>
                  <a:schemeClr val="accent6"/>
                </a:solidFill>
              </a:rPr>
              <a:t>bị</a:t>
            </a:r>
            <a:r>
              <a:rPr lang="en-US" sz="2000" dirty="0">
                <a:solidFill>
                  <a:schemeClr val="accent6"/>
                </a:solidFill>
              </a:rPr>
              <a:t> </a:t>
            </a:r>
            <a:r>
              <a:rPr lang="en-US" sz="2000" dirty="0" err="1">
                <a:solidFill>
                  <a:schemeClr val="accent6"/>
                </a:solidFill>
              </a:rPr>
              <a:t>gia</a:t>
            </a:r>
            <a:r>
              <a:rPr lang="en-US" sz="2000" dirty="0">
                <a:solidFill>
                  <a:schemeClr val="accent6"/>
                </a:solidFill>
              </a:rPr>
              <a:t> </a:t>
            </a:r>
            <a:r>
              <a:rPr lang="en-US" sz="2000" dirty="0" err="1">
                <a:solidFill>
                  <a:schemeClr val="accent6"/>
                </a:solidFill>
              </a:rPr>
              <a:t>dụng</a:t>
            </a:r>
            <a:endParaRPr lang="en-US" sz="2000" dirty="0">
              <a:solidFill>
                <a:schemeClr val="accent6"/>
              </a:solidFill>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17963"/>
          <a:stretch/>
        </p:blipFill>
        <p:spPr>
          <a:xfrm>
            <a:off x="1547514" y="-1308073"/>
            <a:ext cx="1167524" cy="95779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7999" y="-1187807"/>
            <a:ext cx="1103917" cy="97144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7963" y="-1366373"/>
            <a:ext cx="1328577" cy="132857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1700" y="-1264140"/>
            <a:ext cx="1424752" cy="1009297"/>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28244" r="27513"/>
          <a:stretch/>
        </p:blipFill>
        <p:spPr>
          <a:xfrm flipH="1">
            <a:off x="1773344" y="-1497835"/>
            <a:ext cx="877769" cy="1348428"/>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21541" y="-1503238"/>
            <a:ext cx="1503238" cy="1503238"/>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74158" y="-1154772"/>
            <a:ext cx="1662178" cy="80449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54954" y="-1515868"/>
            <a:ext cx="981498" cy="1275947"/>
          </a:xfrm>
          <a:prstGeom prst="rect">
            <a:avLst/>
          </a:prstGeom>
        </p:spPr>
      </p:pic>
      <p:sp>
        <p:nvSpPr>
          <p:cNvPr id="15" name="Rectangle 14"/>
          <p:cNvSpPr/>
          <p:nvPr/>
        </p:nvSpPr>
        <p:spPr>
          <a:xfrm>
            <a:off x="932231" y="3639589"/>
            <a:ext cx="5099841" cy="1015663"/>
          </a:xfrm>
          <a:prstGeom prst="rect">
            <a:avLst/>
          </a:prstGeom>
        </p:spPr>
        <p:txBody>
          <a:bodyPr wrap="square">
            <a:spAutoFit/>
          </a:bodyPr>
          <a:lstStyle/>
          <a:p>
            <a:pPr algn="just">
              <a:lnSpc>
                <a:spcPct val="150000"/>
              </a:lnSpc>
            </a:pPr>
            <a:r>
              <a:rPr lang="vi-VN" sz="2000" dirty="0"/>
              <a:t>Sau khi sắp xếp, muốn tìm đúng, nhanh chuột máy tính thì em sẽ tìm như thế nào?</a:t>
            </a:r>
            <a:endParaRPr lang="en-US" sz="2000" dirty="0"/>
          </a:p>
        </p:txBody>
      </p:sp>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1785" y="3660791"/>
            <a:ext cx="606812" cy="555988"/>
          </a:xfrm>
          <a:prstGeom prst="rect">
            <a:avLst/>
          </a:prstGeom>
        </p:spPr>
      </p:pic>
      <p:sp>
        <p:nvSpPr>
          <p:cNvPr id="17" name="Right Arrow 16"/>
          <p:cNvSpPr/>
          <p:nvPr/>
        </p:nvSpPr>
        <p:spPr>
          <a:xfrm>
            <a:off x="6065706" y="4053246"/>
            <a:ext cx="379628" cy="26275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554499" y="3819009"/>
            <a:ext cx="2228193" cy="496996"/>
          </a:xfrm>
          <a:prstGeom prst="rect">
            <a:avLst/>
          </a:prstGeom>
          <a:noFill/>
        </p:spPr>
        <p:txBody>
          <a:bodyPr wrap="square" rtlCol="0">
            <a:spAutoFit/>
          </a:bodyPr>
          <a:lstStyle/>
          <a:p>
            <a:pPr algn="just">
              <a:lnSpc>
                <a:spcPct val="150000"/>
              </a:lnSpc>
            </a:pPr>
            <a:r>
              <a:rPr lang="en-US" sz="2000" dirty="0" err="1">
                <a:solidFill>
                  <a:srgbClr val="0070C0"/>
                </a:solidFill>
              </a:rPr>
              <a:t>Tìm</a:t>
            </a:r>
            <a:r>
              <a:rPr lang="en-US" sz="2000" dirty="0">
                <a:solidFill>
                  <a:srgbClr val="0070C0"/>
                </a:solidFill>
              </a:rPr>
              <a:t> </a:t>
            </a:r>
            <a:r>
              <a:rPr lang="en-US" sz="2000" dirty="0" err="1">
                <a:solidFill>
                  <a:srgbClr val="0070C0"/>
                </a:solidFill>
              </a:rPr>
              <a:t>trong</a:t>
            </a:r>
            <a:r>
              <a:rPr lang="en-US" sz="2000" dirty="0">
                <a:solidFill>
                  <a:srgbClr val="0070C0"/>
                </a:solidFill>
              </a:rPr>
              <a:t> </a:t>
            </a:r>
            <a:r>
              <a:rPr lang="en-US" sz="2000" dirty="0" err="1">
                <a:solidFill>
                  <a:srgbClr val="0070C0"/>
                </a:solidFill>
              </a:rPr>
              <a:t>nhóm</a:t>
            </a:r>
            <a:r>
              <a:rPr lang="en-US" sz="2000" dirty="0">
                <a:solidFill>
                  <a:srgbClr val="0070C0"/>
                </a:solidFill>
              </a:rPr>
              <a:t> 1</a:t>
            </a:r>
          </a:p>
        </p:txBody>
      </p:sp>
    </p:spTree>
    <p:extLst>
      <p:ext uri="{BB962C8B-B14F-4D97-AF65-F5344CB8AC3E}">
        <p14:creationId xmlns:p14="http://schemas.microsoft.com/office/powerpoint/2010/main" val="3684292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88889E-6 1.11111E-6 L -0.08421 0.46667 " pathEditMode="relative" rAng="0" ptsTypes="AA">
                                      <p:cBhvr>
                                        <p:cTn id="6" dur="750" fill="hold"/>
                                        <p:tgtEl>
                                          <p:spTgt spid="7"/>
                                        </p:tgtEl>
                                        <p:attrNameLst>
                                          <p:attrName>ppt_x</p:attrName>
                                          <p:attrName>ppt_y</p:attrName>
                                        </p:attrNameLst>
                                      </p:cBhvr>
                                      <p:rCtr x="-4219" y="2333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5.55556E-7 -2.46914E-7 L -0.08073 0.42963 " pathEditMode="relative" rAng="0" ptsTypes="AA">
                                      <p:cBhvr>
                                        <p:cTn id="10" dur="750" fill="hold"/>
                                        <p:tgtEl>
                                          <p:spTgt spid="8"/>
                                        </p:tgtEl>
                                        <p:attrNameLst>
                                          <p:attrName>ppt_x</p:attrName>
                                          <p:attrName>ppt_y</p:attrName>
                                        </p:attrNameLst>
                                      </p:cBhvr>
                                      <p:rCtr x="-4045" y="21481"/>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2.77778E-7 -4.81481E-6 L -0.05486 0.69661 " pathEditMode="relative" rAng="0" ptsTypes="AA">
                                      <p:cBhvr>
                                        <p:cTn id="14" dur="750" fill="hold"/>
                                        <p:tgtEl>
                                          <p:spTgt spid="11"/>
                                        </p:tgtEl>
                                        <p:attrNameLst>
                                          <p:attrName>ppt_x</p:attrName>
                                          <p:attrName>ppt_y</p:attrName>
                                        </p:attrNameLst>
                                      </p:cBhvr>
                                      <p:rCtr x="-2743" y="34815"/>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4.16667E-6 -3.7037E-6 L -0.0691 0.68581 " pathEditMode="relative" rAng="0" ptsTypes="AA">
                                      <p:cBhvr>
                                        <p:cTn id="18" dur="750" fill="hold"/>
                                        <p:tgtEl>
                                          <p:spTgt spid="13"/>
                                        </p:tgtEl>
                                        <p:attrNameLst>
                                          <p:attrName>ppt_x</p:attrName>
                                          <p:attrName>ppt_y</p:attrName>
                                        </p:attrNameLst>
                                      </p:cBhvr>
                                      <p:rCtr x="-3455" y="34290"/>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5.55556E-7 -2.46914E-7 L 0.04861 0.4358 " pathEditMode="relative" rAng="0" ptsTypes="AA">
                                      <p:cBhvr>
                                        <p:cTn id="22" dur="750" fill="hold"/>
                                        <p:tgtEl>
                                          <p:spTgt spid="9"/>
                                        </p:tgtEl>
                                        <p:attrNameLst>
                                          <p:attrName>ppt_x</p:attrName>
                                          <p:attrName>ppt_y</p:attrName>
                                        </p:attrNameLst>
                                      </p:cBhvr>
                                      <p:rCtr x="2431" y="21790"/>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3.05556E-6 8.64198E-7 L 0.03611 0.45 " pathEditMode="relative" rAng="0" ptsTypes="AA">
                                      <p:cBhvr>
                                        <p:cTn id="26" dur="750" fill="hold"/>
                                        <p:tgtEl>
                                          <p:spTgt spid="10"/>
                                        </p:tgtEl>
                                        <p:attrNameLst>
                                          <p:attrName>ppt_x</p:attrName>
                                          <p:attrName>ppt_y</p:attrName>
                                        </p:attrNameLst>
                                      </p:cBhvr>
                                      <p:rCtr x="1806" y="22500"/>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5E-6 -2.34568E-6 L 0.07396 0.67006 " pathEditMode="relative" rAng="0" ptsTypes="AA">
                                      <p:cBhvr>
                                        <p:cTn id="30" dur="750" fill="hold"/>
                                        <p:tgtEl>
                                          <p:spTgt spid="12"/>
                                        </p:tgtEl>
                                        <p:attrNameLst>
                                          <p:attrName>ppt_x</p:attrName>
                                          <p:attrName>ppt_y</p:attrName>
                                        </p:attrNameLst>
                                      </p:cBhvr>
                                      <p:rCtr x="3698" y="33488"/>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1.38889E-6 -9.87654E-7 L 0.0118 0.70401 " pathEditMode="relative" rAng="0" ptsTypes="AA">
                                      <p:cBhvr>
                                        <p:cTn id="34" dur="750" fill="hold"/>
                                        <p:tgtEl>
                                          <p:spTgt spid="14"/>
                                        </p:tgtEl>
                                        <p:attrNameLst>
                                          <p:attrName>ppt_x</p:attrName>
                                          <p:attrName>ppt_y</p:attrName>
                                        </p:attrNameLst>
                                      </p:cBhvr>
                                      <p:rCtr x="590" y="35185"/>
                                    </p:animMotion>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anim calcmode="lin" valueType="num">
                                      <p:cBhvr>
                                        <p:cTn id="40" dur="500" fill="hold"/>
                                        <p:tgtEl>
                                          <p:spTgt spid="16"/>
                                        </p:tgtEl>
                                        <p:attrNameLst>
                                          <p:attrName>ppt_x</p:attrName>
                                        </p:attrNameLst>
                                      </p:cBhvr>
                                      <p:tavLst>
                                        <p:tav tm="0">
                                          <p:val>
                                            <p:strVal val="#ppt_x"/>
                                          </p:val>
                                        </p:tav>
                                        <p:tav tm="100000">
                                          <p:val>
                                            <p:strVal val="#ppt_x"/>
                                          </p:val>
                                        </p:tav>
                                      </p:tavLst>
                                    </p:anim>
                                    <p:anim calcmode="lin" valueType="num">
                                      <p:cBhvr>
                                        <p:cTn id="41" dur="500" fill="hold"/>
                                        <p:tgtEl>
                                          <p:spTgt spid="16"/>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anim calcmode="lin" valueType="num">
                                      <p:cBhvr>
                                        <p:cTn id="45" dur="500" fill="hold"/>
                                        <p:tgtEl>
                                          <p:spTgt spid="15"/>
                                        </p:tgtEl>
                                        <p:attrNameLst>
                                          <p:attrName>ppt_x</p:attrName>
                                        </p:attrNameLst>
                                      </p:cBhvr>
                                      <p:tavLst>
                                        <p:tav tm="0">
                                          <p:val>
                                            <p:strVal val="#ppt_x"/>
                                          </p:val>
                                        </p:tav>
                                        <p:tav tm="100000">
                                          <p:val>
                                            <p:strVal val="#ppt_x"/>
                                          </p:val>
                                        </p:tav>
                                      </p:tavLst>
                                    </p:anim>
                                    <p:anim calcmode="lin" valueType="num">
                                      <p:cBhvr>
                                        <p:cTn id="46"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2" presetClass="entr" presetSubtype="8"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p:tgtEl>
                                          <p:spTgt spid="17"/>
                                        </p:tgtEl>
                                        <p:attrNameLst>
                                          <p:attrName>ppt_x</p:attrName>
                                        </p:attrNameLst>
                                      </p:cBhvr>
                                      <p:tavLst>
                                        <p:tav tm="0">
                                          <p:val>
                                            <p:strVal val="#ppt_x-#ppt_w*1.125000"/>
                                          </p:val>
                                        </p:tav>
                                        <p:tav tm="100000">
                                          <p:val>
                                            <p:strVal val="#ppt_x"/>
                                          </p:val>
                                        </p:tav>
                                      </p:tavLst>
                                    </p:anim>
                                    <p:animEffect transition="in" filter="wipe(right)">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arn(inVertical)">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3">
                    <a:lumMod val="75000"/>
                  </a:schemeClr>
                </a:solidFill>
                <a:latin typeface="+mn-lt"/>
              </a:rPr>
              <a:t>KHỞI ĐỘNG</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001" y="1856058"/>
            <a:ext cx="3369635" cy="3369635"/>
          </a:xfrm>
          <a:prstGeom prst="rect">
            <a:avLst/>
          </a:prstGeom>
        </p:spPr>
      </p:pic>
      <p:sp>
        <p:nvSpPr>
          <p:cNvPr id="4" name="Oval Callout 3"/>
          <p:cNvSpPr/>
          <p:nvPr/>
        </p:nvSpPr>
        <p:spPr>
          <a:xfrm>
            <a:off x="4309061" y="1114720"/>
            <a:ext cx="4084926" cy="2739936"/>
          </a:xfrm>
          <a:prstGeom prst="wedgeEllipseCallout">
            <a:avLst>
              <a:gd name="adj1" fmla="val -55658"/>
              <a:gd name="adj2" fmla="val -3274"/>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91026" y="1607525"/>
            <a:ext cx="3520995" cy="1754326"/>
          </a:xfrm>
          <a:prstGeom prst="rect">
            <a:avLst/>
          </a:prstGeom>
        </p:spPr>
        <p:txBody>
          <a:bodyPr wrap="square">
            <a:spAutoFit/>
          </a:bodyPr>
          <a:lstStyle/>
          <a:p>
            <a:pPr algn="just">
              <a:lnSpc>
                <a:spcPct val="150000"/>
              </a:lnSpc>
            </a:pPr>
            <a:r>
              <a:rPr lang="vi-VN" sz="1800" dirty="0"/>
              <a:t>Trong cửa hàng có rất nhiều mặt hàng. Theo em, chủ cửa hàng đã làm gì để khách hàng có thể tìm kiếm mặt hàng nhanh hơn?</a:t>
            </a:r>
            <a:endParaRPr lang="en-US" sz="18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060956" y="1674688"/>
            <a:ext cx="1019033" cy="3194806"/>
          </a:xfrm>
          <a:prstGeom prst="rect">
            <a:avLst/>
          </a:prstGeom>
          <a:ln>
            <a:noFill/>
          </a:ln>
          <a:effectLst>
            <a:outerShdw blurRad="190500" algn="tl" rotWithShape="0">
              <a:srgbClr val="000000">
                <a:alpha val="70000"/>
              </a:srgbClr>
            </a:outerShdw>
          </a:effec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874" y="0"/>
            <a:ext cx="8494901" cy="5598358"/>
          </a:xfrm>
          <a:prstGeom prst="rect">
            <a:avLst/>
          </a:prstGeom>
        </p:spPr>
      </p:pic>
      <p:sp>
        <p:nvSpPr>
          <p:cNvPr id="5" name="Rectangle 4"/>
          <p:cNvSpPr/>
          <p:nvPr/>
        </p:nvSpPr>
        <p:spPr>
          <a:xfrm>
            <a:off x="1295457" y="414714"/>
            <a:ext cx="6585734" cy="1477328"/>
          </a:xfrm>
          <a:prstGeom prst="rect">
            <a:avLst/>
          </a:prstGeom>
        </p:spPr>
        <p:txBody>
          <a:bodyPr wrap="square">
            <a:spAutoFit/>
          </a:bodyPr>
          <a:lstStyle/>
          <a:p>
            <a:pPr algn="just">
              <a:lnSpc>
                <a:spcPct val="150000"/>
              </a:lnSpc>
            </a:pPr>
            <a:r>
              <a:rPr lang="vi-VN" sz="2000" dirty="0"/>
              <a:t>Chủ cửa hàng đã sắp xếp các mặt hàng theo từng nhóm như đồ uống, hoa quả và bánh kẹo để khách hàng có thể tìm kiếm mặt hàng nhanh hơn.</a:t>
            </a:r>
            <a:endParaRPr lang="en-US" sz="2000" dirty="0"/>
          </a:p>
        </p:txBody>
      </p:sp>
    </p:spTree>
    <p:extLst>
      <p:ext uri="{BB962C8B-B14F-4D97-AF65-F5344CB8AC3E}">
        <p14:creationId xmlns:p14="http://schemas.microsoft.com/office/powerpoint/2010/main" val="24348201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132" y="0"/>
            <a:ext cx="8626551" cy="5143500"/>
          </a:xfrm>
          <a:prstGeom prst="rect">
            <a:avLst/>
          </a:prstGeom>
        </p:spPr>
      </p:pic>
      <p:sp>
        <p:nvSpPr>
          <p:cNvPr id="4" name="Rectangle 3"/>
          <p:cNvSpPr/>
          <p:nvPr/>
        </p:nvSpPr>
        <p:spPr>
          <a:xfrm>
            <a:off x="4053155" y="912855"/>
            <a:ext cx="4731609" cy="1015663"/>
          </a:xfrm>
          <a:prstGeom prst="rect">
            <a:avLst/>
          </a:prstGeom>
        </p:spPr>
        <p:txBody>
          <a:bodyPr wrap="square">
            <a:spAutoFit/>
          </a:bodyPr>
          <a:lstStyle/>
          <a:p>
            <a:pPr algn="just">
              <a:lnSpc>
                <a:spcPct val="150000"/>
              </a:lnSpc>
            </a:pPr>
            <a:r>
              <a:rPr lang="vi-VN" sz="2000" dirty="0"/>
              <a:t>Ở nhà</a:t>
            </a:r>
            <a:r>
              <a:rPr lang="en-US" sz="2000" dirty="0"/>
              <a:t>,</a:t>
            </a:r>
            <a:r>
              <a:rPr lang="vi-VN" sz="2000" dirty="0"/>
              <a:t> các em thấy những ví dụ tương tự nào về việc sắp xếp để dễ tìm?</a:t>
            </a:r>
            <a:endParaRPr lang="en-US" sz="2000" dirty="0"/>
          </a:p>
        </p:txBody>
      </p:sp>
      <p:sp>
        <p:nvSpPr>
          <p:cNvPr id="5" name="Rectangle 4"/>
          <p:cNvSpPr/>
          <p:nvPr/>
        </p:nvSpPr>
        <p:spPr>
          <a:xfrm>
            <a:off x="4053155" y="3071311"/>
            <a:ext cx="4572000" cy="1477328"/>
          </a:xfrm>
          <a:prstGeom prst="rect">
            <a:avLst/>
          </a:prstGeom>
        </p:spPr>
        <p:txBody>
          <a:bodyPr>
            <a:spAutoFit/>
          </a:bodyPr>
          <a:lstStyle/>
          <a:p>
            <a:pPr algn="just">
              <a:lnSpc>
                <a:spcPct val="150000"/>
              </a:lnSpc>
            </a:pPr>
            <a:r>
              <a:rPr lang="en-US" sz="2000" b="1" dirty="0" err="1"/>
              <a:t>Ví</a:t>
            </a:r>
            <a:r>
              <a:rPr lang="en-US" sz="2000" b="1" dirty="0"/>
              <a:t> </a:t>
            </a:r>
            <a:r>
              <a:rPr lang="en-US" sz="2000" b="1" dirty="0" err="1"/>
              <a:t>dụ</a:t>
            </a:r>
            <a:r>
              <a:rPr lang="en-US" sz="2000" b="1" dirty="0"/>
              <a:t>: </a:t>
            </a:r>
            <a:r>
              <a:rPr lang="vi-VN" sz="2000" dirty="0"/>
              <a:t>sắp xếp quần áo sau khi phơi, sắp xếp tủ quần áo, sắp xếp tủ lạnh, giá sách,…</a:t>
            </a:r>
            <a:endParaRPr lang="en-US" sz="2000" dirty="0"/>
          </a:p>
        </p:txBody>
      </p:sp>
    </p:spTree>
    <p:extLst>
      <p:ext uri="{BB962C8B-B14F-4D97-AF65-F5344CB8AC3E}">
        <p14:creationId xmlns:p14="http://schemas.microsoft.com/office/powerpoint/2010/main" val="3528034997"/>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ppt_y</p:attrName>
                                        </p:attrNameLst>
                                      </p:cBhvr>
                                      <p:tavLst>
                                        <p:tav tm="0">
                                          <p:val>
                                            <p:strVal val="#ppt_y+#ppt_h*1.125000"/>
                                          </p:val>
                                        </p:tav>
                                        <p:tav tm="100000">
                                          <p:val>
                                            <p:strVal val="#ppt_y"/>
                                          </p:val>
                                        </p:tav>
                                      </p:tavLst>
                                    </p:anim>
                                    <p:animEffect transition="in" filter="wipe(up)">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pic>
        <p:nvPicPr>
          <p:cNvPr id="434" name="Google Shape;434;p54"/>
          <p:cNvPicPr preferRelativeResize="0"/>
          <p:nvPr/>
        </p:nvPicPr>
        <p:blipFill>
          <a:blip r:embed="rId3">
            <a:alphaModFix/>
          </a:blip>
          <a:stretch>
            <a:fillRect/>
          </a:stretch>
        </p:blipFill>
        <p:spPr>
          <a:xfrm>
            <a:off x="7853225" y="2131700"/>
            <a:ext cx="1851225" cy="2423900"/>
          </a:xfrm>
          <a:prstGeom prst="rect">
            <a:avLst/>
          </a:prstGeom>
          <a:noFill/>
          <a:ln>
            <a:noFill/>
          </a:ln>
        </p:spPr>
      </p:pic>
      <p:sp>
        <p:nvSpPr>
          <p:cNvPr id="2" name="Title 1"/>
          <p:cNvSpPr>
            <a:spLocks noGrp="1"/>
          </p:cNvSpPr>
          <p:nvPr>
            <p:ph type="title"/>
          </p:nvPr>
        </p:nvSpPr>
        <p:spPr>
          <a:xfrm>
            <a:off x="719999" y="538080"/>
            <a:ext cx="7704000" cy="812700"/>
          </a:xfrm>
        </p:spPr>
        <p:txBody>
          <a:bodyPr/>
          <a:lstStyle/>
          <a:p>
            <a:pPr>
              <a:lnSpc>
                <a:spcPct val="150000"/>
              </a:lnSpc>
            </a:pPr>
            <a:r>
              <a:rPr lang="en-US" sz="3200" b="1" dirty="0">
                <a:solidFill>
                  <a:schemeClr val="accent3">
                    <a:lumMod val="75000"/>
                  </a:schemeClr>
                </a:solidFill>
                <a:latin typeface="+mn-lt"/>
              </a:rPr>
              <a:t>CHỦ ĐỀ 3: TỔ CHỨC LƯU TRỮ, </a:t>
            </a:r>
            <a:br>
              <a:rPr lang="en-US" sz="3200" b="1" dirty="0">
                <a:solidFill>
                  <a:schemeClr val="accent3">
                    <a:lumMod val="75000"/>
                  </a:schemeClr>
                </a:solidFill>
                <a:latin typeface="+mn-lt"/>
              </a:rPr>
            </a:br>
            <a:r>
              <a:rPr lang="en-US" sz="3200" b="1" dirty="0">
                <a:solidFill>
                  <a:schemeClr val="accent3">
                    <a:lumMod val="75000"/>
                  </a:schemeClr>
                </a:solidFill>
                <a:latin typeface="+mn-lt"/>
              </a:rPr>
              <a:t>TÌM KIẾM VÀ TRAO ĐỔI THÔNG TIN </a:t>
            </a:r>
          </a:p>
        </p:txBody>
      </p:sp>
      <p:sp>
        <p:nvSpPr>
          <p:cNvPr id="7" name="TextBox 6"/>
          <p:cNvSpPr txBox="1"/>
          <p:nvPr/>
        </p:nvSpPr>
        <p:spPr>
          <a:xfrm>
            <a:off x="976044" y="2537717"/>
            <a:ext cx="6967763" cy="707886"/>
          </a:xfrm>
          <a:prstGeom prst="rect">
            <a:avLst/>
          </a:prstGeom>
          <a:noFill/>
        </p:spPr>
        <p:txBody>
          <a:bodyPr wrap="square" rtlCol="0">
            <a:spAutoFit/>
          </a:bodyPr>
          <a:lstStyle/>
          <a:p>
            <a:pPr algn="ctr"/>
            <a:r>
              <a:rPr lang="en-US" sz="4000" b="1" dirty="0">
                <a:solidFill>
                  <a:schemeClr val="tx2">
                    <a:lumMod val="75000"/>
                  </a:schemeClr>
                </a:solidFill>
              </a:rPr>
              <a:t>BÀI 7: SẮP XẾP ĐỂ DỄ TÌM</a:t>
            </a:r>
          </a:p>
        </p:txBody>
      </p:sp>
    </p:spTree>
    <p:extLst>
      <p:ext uri="{BB962C8B-B14F-4D97-AF65-F5344CB8AC3E}">
        <p14:creationId xmlns:p14="http://schemas.microsoft.com/office/powerpoint/2010/main" val="1428316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4"/>
          <p:cNvSpPr txBox="1">
            <a:spLocks noGrp="1"/>
          </p:cNvSpPr>
          <p:nvPr>
            <p:ph type="title"/>
          </p:nvPr>
        </p:nvSpPr>
        <p:spPr>
          <a:xfrm>
            <a:off x="729153" y="303724"/>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a:solidFill>
                  <a:srgbClr val="002060"/>
                </a:solidFill>
                <a:latin typeface="+mn-lt"/>
              </a:rPr>
              <a:t>1. </a:t>
            </a:r>
            <a:r>
              <a:rPr lang="en-US" sz="2400" b="1" dirty="0" err="1">
                <a:solidFill>
                  <a:srgbClr val="002060"/>
                </a:solidFill>
                <a:latin typeface="+mn-lt"/>
              </a:rPr>
              <a:t>Sắp</a:t>
            </a:r>
            <a:r>
              <a:rPr lang="en-US" sz="2400" b="1" dirty="0">
                <a:solidFill>
                  <a:srgbClr val="002060"/>
                </a:solidFill>
                <a:latin typeface="+mn-lt"/>
              </a:rPr>
              <a:t> </a:t>
            </a:r>
            <a:r>
              <a:rPr lang="en-US" sz="2400" b="1" dirty="0" err="1">
                <a:solidFill>
                  <a:srgbClr val="002060"/>
                </a:solidFill>
                <a:latin typeface="+mn-lt"/>
              </a:rPr>
              <a:t>xếp</a:t>
            </a:r>
            <a:r>
              <a:rPr lang="en-US" sz="2400" b="1" dirty="0">
                <a:solidFill>
                  <a:srgbClr val="002060"/>
                </a:solidFill>
                <a:latin typeface="+mn-lt"/>
              </a:rPr>
              <a:t> </a:t>
            </a:r>
            <a:r>
              <a:rPr lang="en-US" sz="2400" b="1" dirty="0" err="1">
                <a:solidFill>
                  <a:srgbClr val="002060"/>
                </a:solidFill>
                <a:latin typeface="+mn-lt"/>
              </a:rPr>
              <a:t>hợp</a:t>
            </a:r>
            <a:r>
              <a:rPr lang="en-US" sz="2400" b="1" dirty="0">
                <a:solidFill>
                  <a:srgbClr val="002060"/>
                </a:solidFill>
                <a:latin typeface="+mn-lt"/>
              </a:rPr>
              <a:t> </a:t>
            </a:r>
            <a:r>
              <a:rPr lang="en-US" sz="2400" b="1" dirty="0" err="1">
                <a:solidFill>
                  <a:srgbClr val="002060"/>
                </a:solidFill>
                <a:latin typeface="+mn-lt"/>
              </a:rPr>
              <a:t>lí</a:t>
            </a:r>
            <a:endParaRPr sz="2400" b="1" dirty="0">
              <a:solidFill>
                <a:srgbClr val="002060"/>
              </a:solidFill>
              <a:latin typeface="+mn-lt"/>
            </a:endParaRPr>
          </a:p>
        </p:txBody>
      </p:sp>
      <p:sp>
        <p:nvSpPr>
          <p:cNvPr id="3" name="Rounded Rectangle 2"/>
          <p:cNvSpPr/>
          <p:nvPr/>
        </p:nvSpPr>
        <p:spPr>
          <a:xfrm>
            <a:off x="842481" y="1001497"/>
            <a:ext cx="1828800" cy="472611"/>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Hoạt</a:t>
            </a:r>
            <a:r>
              <a:rPr lang="en-US" sz="2000" b="1" dirty="0"/>
              <a:t> </a:t>
            </a:r>
            <a:r>
              <a:rPr lang="en-US" sz="2000" b="1" dirty="0" err="1"/>
              <a:t>động</a:t>
            </a:r>
            <a:r>
              <a:rPr lang="en-US" sz="2000" b="1" dirty="0"/>
              <a:t> 1:</a:t>
            </a:r>
          </a:p>
        </p:txBody>
      </p:sp>
      <p:sp>
        <p:nvSpPr>
          <p:cNvPr id="4" name="TextBox 3"/>
          <p:cNvSpPr txBox="1"/>
          <p:nvPr/>
        </p:nvSpPr>
        <p:spPr>
          <a:xfrm>
            <a:off x="2815119" y="1037747"/>
            <a:ext cx="3082247" cy="400110"/>
          </a:xfrm>
          <a:prstGeom prst="rect">
            <a:avLst/>
          </a:prstGeom>
          <a:noFill/>
        </p:spPr>
        <p:txBody>
          <a:bodyPr wrap="square" rtlCol="0">
            <a:spAutoFit/>
          </a:bodyPr>
          <a:lstStyle/>
          <a:p>
            <a:r>
              <a:rPr lang="en-US" sz="2000" dirty="0" err="1"/>
              <a:t>Sắp</a:t>
            </a:r>
            <a:r>
              <a:rPr lang="en-US" sz="2000" dirty="0"/>
              <a:t> </a:t>
            </a:r>
            <a:r>
              <a:rPr lang="en-US" sz="2000" dirty="0" err="1"/>
              <a:t>xếp</a:t>
            </a:r>
            <a:r>
              <a:rPr lang="en-US" sz="2000" dirty="0"/>
              <a:t> </a:t>
            </a:r>
            <a:r>
              <a:rPr lang="en-US" sz="2000" dirty="0" err="1"/>
              <a:t>đồ</a:t>
            </a:r>
            <a:r>
              <a:rPr lang="en-US" sz="2000" dirty="0"/>
              <a:t> </a:t>
            </a:r>
            <a:r>
              <a:rPr lang="en-US" sz="2000" dirty="0" err="1"/>
              <a:t>dùng</a:t>
            </a:r>
            <a:r>
              <a:rPr lang="en-US" sz="2000" dirty="0"/>
              <a:t> </a:t>
            </a:r>
            <a:r>
              <a:rPr lang="en-US" sz="2000" dirty="0" err="1"/>
              <a:t>học</a:t>
            </a:r>
            <a:r>
              <a:rPr lang="en-US" sz="2000" dirty="0"/>
              <a:t> </a:t>
            </a:r>
            <a:r>
              <a:rPr lang="en-US" sz="2000" dirty="0" err="1"/>
              <a:t>tập</a:t>
            </a:r>
            <a:endParaRPr lang="en-US" sz="2000" dirty="0"/>
          </a:p>
        </p:txBody>
      </p:sp>
      <p:sp>
        <p:nvSpPr>
          <p:cNvPr id="5" name="Rectangle 4"/>
          <p:cNvSpPr/>
          <p:nvPr/>
        </p:nvSpPr>
        <p:spPr>
          <a:xfrm>
            <a:off x="1607905" y="1529420"/>
            <a:ext cx="5779214" cy="1477328"/>
          </a:xfrm>
          <a:prstGeom prst="rect">
            <a:avLst/>
          </a:prstGeom>
        </p:spPr>
        <p:txBody>
          <a:bodyPr wrap="square">
            <a:spAutoFit/>
          </a:bodyPr>
          <a:lstStyle/>
          <a:p>
            <a:pPr algn="just">
              <a:lnSpc>
                <a:spcPct val="150000"/>
              </a:lnSpc>
            </a:pPr>
            <a:r>
              <a:rPr lang="en-US" sz="2000" b="1" i="1" dirty="0" err="1"/>
              <a:t>Quan</a:t>
            </a:r>
            <a:r>
              <a:rPr lang="en-US" sz="2000" b="1" i="1" dirty="0"/>
              <a:t> </a:t>
            </a:r>
            <a:r>
              <a:rPr lang="en-US" sz="2000" b="1" i="1" dirty="0" err="1"/>
              <a:t>sát</a:t>
            </a:r>
            <a:r>
              <a:rPr lang="vi-VN" sz="2000" b="1" i="1" dirty="0"/>
              <a:t> Hình 41,42 – SGK và trả lời câu hỏi: </a:t>
            </a:r>
          </a:p>
          <a:p>
            <a:pPr algn="just">
              <a:lnSpc>
                <a:spcPct val="150000"/>
              </a:lnSpc>
            </a:pPr>
            <a:r>
              <a:rPr lang="vi-VN" sz="2000" dirty="0"/>
              <a:t>Khi An cần tìm cục tẩy thì cách để đồ ở hình nào giúp An tìm được nhanh hơn?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7905" y="3006748"/>
            <a:ext cx="5946497" cy="190987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7119" y="3905248"/>
            <a:ext cx="904126" cy="912383"/>
          </a:xfrm>
          <a:prstGeom prst="rect">
            <a:avLst/>
          </a:prstGeom>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 calcmode="lin" valueType="num">
                                      <p:cBhvr additive="base">
                                        <p:cTn id="7" dur="500" fill="hold"/>
                                        <p:tgtEl>
                                          <p:spTgt spid="152"/>
                                        </p:tgtEl>
                                        <p:attrNameLst>
                                          <p:attrName>ppt_x</p:attrName>
                                        </p:attrNameLst>
                                      </p:cBhvr>
                                      <p:tavLst>
                                        <p:tav tm="0">
                                          <p:val>
                                            <p:strVal val="#ppt_x"/>
                                          </p:val>
                                        </p:tav>
                                        <p:tav tm="100000">
                                          <p:val>
                                            <p:strVal val="#ppt_x"/>
                                          </p:val>
                                        </p:tav>
                                      </p:tavLst>
                                    </p:anim>
                                    <p:anim calcmode="lin" valueType="num">
                                      <p:cBhvr additive="base">
                                        <p:cTn id="8" dur="500" fill="hold"/>
                                        <p:tgtEl>
                                          <p:spTgt spid="15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p:tgtEl>
                                          <p:spTgt spid="4"/>
                                        </p:tgtEl>
                                        <p:attrNameLst>
                                          <p:attrName>ppt_y</p:attrName>
                                        </p:attrNameLst>
                                      </p:cBhvr>
                                      <p:tavLst>
                                        <p:tav tm="0">
                                          <p:val>
                                            <p:strVal val="#ppt_y+#ppt_h*1.125000"/>
                                          </p:val>
                                        </p:tav>
                                        <p:tav tm="100000">
                                          <p:val>
                                            <p:strVal val="#ppt_y"/>
                                          </p:val>
                                        </p:tav>
                                      </p:tavLst>
                                    </p:anim>
                                    <p:animEffect transition="in" filter="wipe(up)">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barn(inVertical)">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wipe(left)">
                                      <p:cBhvr>
                                        <p:cTn id="28" dur="500"/>
                                        <p:tgtEl>
                                          <p:spTgt spid="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checkerboard(across)">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8"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p:tgtEl>
                                          <p:spTgt spid="7"/>
                                        </p:tgtEl>
                                        <p:attrNameLst>
                                          <p:attrName>ppt_x</p:attrName>
                                        </p:attrNameLst>
                                      </p:cBhvr>
                                      <p:tavLst>
                                        <p:tav tm="0">
                                          <p:val>
                                            <p:strVal val="#ppt_x-#ppt_w*1.125000"/>
                                          </p:val>
                                        </p:tav>
                                        <p:tav tm="100000">
                                          <p:val>
                                            <p:strVal val="#ppt_x"/>
                                          </p:val>
                                        </p:tav>
                                      </p:tavLst>
                                    </p:anim>
                                    <p:animEffect transition="in" filter="wipe(right)">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p:bldP spid="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0096" y="209142"/>
            <a:ext cx="5946497" cy="1909875"/>
          </a:xfrm>
          <a:prstGeom prst="rect">
            <a:avLst/>
          </a:prstGeom>
        </p:spPr>
      </p:pic>
      <p:sp>
        <p:nvSpPr>
          <p:cNvPr id="15" name="Rectangle 14"/>
          <p:cNvSpPr/>
          <p:nvPr/>
        </p:nvSpPr>
        <p:spPr>
          <a:xfrm>
            <a:off x="436651" y="2474839"/>
            <a:ext cx="3508625" cy="1754326"/>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vi-VN" sz="1800" dirty="0"/>
              <a:t>Điểm khác biệt giữa Hình 41, 42 là gì?</a:t>
            </a:r>
          </a:p>
          <a:p>
            <a:pPr marL="342900" indent="-342900" algn="just">
              <a:lnSpc>
                <a:spcPct val="150000"/>
              </a:lnSpc>
              <a:buFont typeface="Wingdings" panose="05000000000000000000" pitchFamily="2" charset="2"/>
              <a:buChar char="§"/>
            </a:pPr>
            <a:r>
              <a:rPr lang="vi-VN" sz="1800" dirty="0"/>
              <a:t>Đồ vật ở Hình 42 được sắp xếp theo nguyên tắc nào?</a:t>
            </a:r>
          </a:p>
        </p:txBody>
      </p:sp>
      <p:sp>
        <p:nvSpPr>
          <p:cNvPr id="17" name="Right Arrow 16"/>
          <p:cNvSpPr/>
          <p:nvPr/>
        </p:nvSpPr>
        <p:spPr>
          <a:xfrm rot="20076586">
            <a:off x="4211350" y="2620105"/>
            <a:ext cx="431514" cy="19273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886008" y="2252277"/>
            <a:ext cx="3683285" cy="1287532"/>
          </a:xfrm>
          <a:prstGeom prst="rect">
            <a:avLst/>
          </a:prstGeom>
        </p:spPr>
        <p:txBody>
          <a:bodyPr wrap="square">
            <a:spAutoFit/>
          </a:bodyPr>
          <a:lstStyle/>
          <a:p>
            <a:pPr algn="just">
              <a:lnSpc>
                <a:spcPct val="150000"/>
              </a:lnSpc>
            </a:pPr>
            <a:r>
              <a:rPr lang="vi-VN" sz="1800" dirty="0"/>
              <a:t>Hình 41 đồ vật được sắp xếp trộn lẫn vào nhau. Hình 42 đồ vật được phân loại rõ ràng.</a:t>
            </a:r>
            <a:endParaRPr lang="en-US" sz="1800" dirty="0"/>
          </a:p>
        </p:txBody>
      </p:sp>
      <p:sp>
        <p:nvSpPr>
          <p:cNvPr id="19" name="Rectangle 18"/>
          <p:cNvSpPr/>
          <p:nvPr/>
        </p:nvSpPr>
        <p:spPr>
          <a:xfrm>
            <a:off x="4886008" y="3559751"/>
            <a:ext cx="3847026" cy="1338828"/>
          </a:xfrm>
          <a:prstGeom prst="rect">
            <a:avLst/>
          </a:prstGeom>
        </p:spPr>
        <p:txBody>
          <a:bodyPr wrap="square">
            <a:spAutoFit/>
          </a:bodyPr>
          <a:lstStyle/>
          <a:p>
            <a:pPr algn="just">
              <a:lnSpc>
                <a:spcPct val="150000"/>
              </a:lnSpc>
            </a:pPr>
            <a:r>
              <a:rPr lang="vi-VN" sz="1800" dirty="0"/>
              <a:t>Đồ vật ở Hình 42 được sắp xếp theo nhóm: Ghim giấy, bút màu, bút chì, bút màu, bút bi, thước kẻ,…</a:t>
            </a:r>
            <a:endParaRPr lang="en-US" sz="1800" dirty="0"/>
          </a:p>
        </p:txBody>
      </p:sp>
      <p:sp>
        <p:nvSpPr>
          <p:cNvPr id="34" name="Right Arrow 33"/>
          <p:cNvSpPr/>
          <p:nvPr/>
        </p:nvSpPr>
        <p:spPr>
          <a:xfrm rot="1654596">
            <a:off x="4211731" y="3783259"/>
            <a:ext cx="431514" cy="19273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strips(downRight)">
                                      <p:cBhvr>
                                        <p:cTn id="12" dur="500"/>
                                        <p:tgtEl>
                                          <p:spTgt spid="15">
                                            <p:txEl>
                                              <p:pRg st="0" end="0"/>
                                            </p:txEl>
                                          </p:spTgt>
                                        </p:tgtEl>
                                      </p:cBhvr>
                                    </p:animEffect>
                                  </p:childTnLst>
                                </p:cTn>
                              </p:par>
                              <p:par>
                                <p:cTn id="13" presetID="18" presetClass="entr" presetSubtype="6" fill="hold" nodeType="with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strips(downRight)">
                                      <p:cBhvr>
                                        <p:cTn id="15" dur="500"/>
                                        <p:tgtEl>
                                          <p:spTgt spid="1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ipe(left)">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5" name="Rectangle 4"/>
          <p:cNvSpPr/>
          <p:nvPr/>
        </p:nvSpPr>
        <p:spPr>
          <a:xfrm>
            <a:off x="1592137" y="660981"/>
            <a:ext cx="4892686" cy="400110"/>
          </a:xfrm>
          <a:prstGeom prst="rect">
            <a:avLst/>
          </a:prstGeom>
        </p:spPr>
        <p:txBody>
          <a:bodyPr wrap="none">
            <a:spAutoFit/>
          </a:bodyPr>
          <a:lstStyle/>
          <a:p>
            <a:r>
              <a:rPr lang="en-US" sz="2000" b="1" i="1" dirty="0" err="1"/>
              <a:t>Thảo</a:t>
            </a:r>
            <a:r>
              <a:rPr lang="en-US" sz="2000" b="1" i="1" dirty="0"/>
              <a:t> </a:t>
            </a:r>
            <a:r>
              <a:rPr lang="en-US" sz="2000" b="1" i="1" dirty="0" err="1"/>
              <a:t>luận</a:t>
            </a:r>
            <a:r>
              <a:rPr lang="en-US" sz="2000" b="1" i="1" dirty="0"/>
              <a:t> </a:t>
            </a:r>
            <a:r>
              <a:rPr lang="en-US" sz="2000" b="1" i="1" dirty="0" err="1"/>
              <a:t>nhóm</a:t>
            </a:r>
            <a:r>
              <a:rPr lang="en-US" sz="2000" b="1" i="1" dirty="0"/>
              <a:t> </a:t>
            </a:r>
            <a:r>
              <a:rPr lang="en-US" sz="2000" b="1" i="1" dirty="0" err="1"/>
              <a:t>đôi</a:t>
            </a:r>
            <a:r>
              <a:rPr lang="en-US" sz="2000" b="1" i="1" dirty="0"/>
              <a:t> </a:t>
            </a:r>
            <a:r>
              <a:rPr lang="en-US" sz="2000" b="1" i="1" dirty="0" err="1"/>
              <a:t>và</a:t>
            </a:r>
            <a:r>
              <a:rPr lang="en-US" sz="2000" b="1" i="1" dirty="0"/>
              <a:t> </a:t>
            </a:r>
            <a:r>
              <a:rPr lang="en-US" sz="2000" b="1" i="1" dirty="0" err="1"/>
              <a:t>trả</a:t>
            </a:r>
            <a:r>
              <a:rPr lang="en-US" sz="2000" b="1" i="1" dirty="0"/>
              <a:t> </a:t>
            </a:r>
            <a:r>
              <a:rPr lang="en-US" sz="2000" b="1" i="1" dirty="0" err="1"/>
              <a:t>lời</a:t>
            </a:r>
            <a:r>
              <a:rPr lang="en-US" sz="2000" b="1" i="1" dirty="0"/>
              <a:t> </a:t>
            </a:r>
            <a:r>
              <a:rPr lang="en-US" sz="2000" b="1" i="1" dirty="0" err="1"/>
              <a:t>câu</a:t>
            </a:r>
            <a:r>
              <a:rPr lang="en-US" sz="2000" b="1" i="1" dirty="0"/>
              <a:t> </a:t>
            </a:r>
            <a:r>
              <a:rPr lang="en-US" sz="2000" b="1" i="1" dirty="0" err="1"/>
              <a:t>hỏi</a:t>
            </a:r>
            <a:r>
              <a:rPr lang="en-US" sz="2000" b="1" i="1"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412" y="246366"/>
            <a:ext cx="814725" cy="814725"/>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22372" b="23296"/>
          <a:stretch/>
        </p:blipFill>
        <p:spPr>
          <a:xfrm>
            <a:off x="1122186" y="1337239"/>
            <a:ext cx="983316" cy="534256"/>
          </a:xfrm>
          <a:prstGeom prst="rect">
            <a:avLst/>
          </a:prstGeom>
        </p:spPr>
      </p:pic>
      <p:sp>
        <p:nvSpPr>
          <p:cNvPr id="9" name="Rectangle 8"/>
          <p:cNvSpPr/>
          <p:nvPr/>
        </p:nvSpPr>
        <p:spPr>
          <a:xfrm>
            <a:off x="2238400" y="1404312"/>
            <a:ext cx="4911922" cy="400110"/>
          </a:xfrm>
          <a:prstGeom prst="rect">
            <a:avLst/>
          </a:prstGeom>
        </p:spPr>
        <p:txBody>
          <a:bodyPr wrap="none">
            <a:spAutoFit/>
          </a:bodyPr>
          <a:lstStyle/>
          <a:p>
            <a:r>
              <a:rPr lang="en-US" sz="2000" dirty="0" err="1"/>
              <a:t>Tại</a:t>
            </a:r>
            <a:r>
              <a:rPr lang="en-US" sz="2000" dirty="0"/>
              <a:t> </a:t>
            </a:r>
            <a:r>
              <a:rPr lang="en-US" sz="2000" dirty="0" err="1"/>
              <a:t>sao</a:t>
            </a:r>
            <a:r>
              <a:rPr lang="en-US" sz="2000" dirty="0"/>
              <a:t> </a:t>
            </a:r>
            <a:r>
              <a:rPr lang="en-US" sz="2000" dirty="0" err="1"/>
              <a:t>chúng</a:t>
            </a:r>
            <a:r>
              <a:rPr lang="en-US" sz="2000" dirty="0"/>
              <a:t> ta </a:t>
            </a:r>
            <a:r>
              <a:rPr lang="en-US" sz="2000" dirty="0" err="1"/>
              <a:t>cần</a:t>
            </a:r>
            <a:r>
              <a:rPr lang="en-US" sz="2000" dirty="0"/>
              <a:t> </a:t>
            </a:r>
            <a:r>
              <a:rPr lang="en-US" sz="2000" dirty="0" err="1"/>
              <a:t>sắp</a:t>
            </a:r>
            <a:r>
              <a:rPr lang="en-US" sz="2000" dirty="0"/>
              <a:t> </a:t>
            </a:r>
            <a:r>
              <a:rPr lang="en-US" sz="2000" dirty="0" err="1"/>
              <a:t>xếp</a:t>
            </a:r>
            <a:r>
              <a:rPr lang="en-US" sz="2000" dirty="0"/>
              <a:t> </a:t>
            </a:r>
            <a:r>
              <a:rPr lang="en-US" sz="2000" dirty="0" err="1"/>
              <a:t>các</a:t>
            </a:r>
            <a:r>
              <a:rPr lang="en-US" sz="2000" dirty="0"/>
              <a:t> </a:t>
            </a:r>
            <a:r>
              <a:rPr lang="en-US" sz="2000" dirty="0" err="1"/>
              <a:t>đồ</a:t>
            </a:r>
            <a:r>
              <a:rPr lang="en-US" sz="2000" dirty="0"/>
              <a:t> </a:t>
            </a:r>
            <a:r>
              <a:rPr lang="en-US" sz="2000" dirty="0" err="1"/>
              <a:t>vật</a:t>
            </a:r>
            <a:r>
              <a:rPr lang="en-US" sz="2000" dirty="0"/>
              <a:t>?</a:t>
            </a:r>
          </a:p>
        </p:txBody>
      </p:sp>
      <p:pic>
        <p:nvPicPr>
          <p:cNvPr id="25" name="Picture 24"/>
          <p:cNvPicPr>
            <a:picLocks noChangeAspect="1"/>
          </p:cNvPicPr>
          <p:nvPr/>
        </p:nvPicPr>
        <p:blipFill rotWithShape="1">
          <a:blip r:embed="rId4">
            <a:extLst>
              <a:ext uri="{28A0092B-C50C-407E-A947-70E740481C1C}">
                <a14:useLocalDpi xmlns:a14="http://schemas.microsoft.com/office/drawing/2010/main" val="0"/>
              </a:ext>
            </a:extLst>
          </a:blip>
          <a:srcRect t="22372" b="23296"/>
          <a:stretch/>
        </p:blipFill>
        <p:spPr>
          <a:xfrm>
            <a:off x="1121829" y="2256361"/>
            <a:ext cx="983316" cy="534256"/>
          </a:xfrm>
          <a:prstGeom prst="rect">
            <a:avLst/>
          </a:prstGeom>
        </p:spPr>
      </p:pic>
      <p:sp>
        <p:nvSpPr>
          <p:cNvPr id="10" name="Rectangle 9"/>
          <p:cNvSpPr/>
          <p:nvPr/>
        </p:nvSpPr>
        <p:spPr>
          <a:xfrm>
            <a:off x="2238400" y="2015657"/>
            <a:ext cx="5697020" cy="1015663"/>
          </a:xfrm>
          <a:prstGeom prst="rect">
            <a:avLst/>
          </a:prstGeom>
        </p:spPr>
        <p:txBody>
          <a:bodyPr wrap="square">
            <a:spAutoFit/>
          </a:bodyPr>
          <a:lstStyle/>
          <a:p>
            <a:pPr algn="just">
              <a:lnSpc>
                <a:spcPct val="150000"/>
              </a:lnSpc>
            </a:pPr>
            <a:r>
              <a:rPr lang="en-US" sz="2000" dirty="0" err="1"/>
              <a:t>Nêu</a:t>
            </a:r>
            <a:r>
              <a:rPr lang="en-US" sz="2000" dirty="0"/>
              <a:t> </a:t>
            </a:r>
            <a:r>
              <a:rPr lang="en-US" sz="2000" dirty="0" err="1"/>
              <a:t>các</a:t>
            </a:r>
            <a:r>
              <a:rPr lang="en-US" sz="2000" dirty="0"/>
              <a:t> </a:t>
            </a:r>
            <a:r>
              <a:rPr lang="en-US" sz="2000" dirty="0" err="1"/>
              <a:t>ví</a:t>
            </a:r>
            <a:r>
              <a:rPr lang="en-US" sz="2000" dirty="0"/>
              <a:t> </a:t>
            </a:r>
            <a:r>
              <a:rPr lang="en-US" sz="2000" dirty="0" err="1"/>
              <a:t>dụ</a:t>
            </a:r>
            <a:r>
              <a:rPr lang="en-US" sz="2000" dirty="0"/>
              <a:t> </a:t>
            </a:r>
            <a:r>
              <a:rPr lang="en-US" sz="2000" dirty="0" err="1"/>
              <a:t>trong</a:t>
            </a:r>
            <a:r>
              <a:rPr lang="en-US" sz="2000" dirty="0"/>
              <a:t> </a:t>
            </a:r>
            <a:r>
              <a:rPr lang="en-US" sz="2000" dirty="0" err="1"/>
              <a:t>cuộc</a:t>
            </a:r>
            <a:r>
              <a:rPr lang="en-US" sz="2000" dirty="0"/>
              <a:t> </a:t>
            </a:r>
            <a:r>
              <a:rPr lang="en-US" sz="2000" dirty="0" err="1"/>
              <a:t>sống</a:t>
            </a:r>
            <a:r>
              <a:rPr lang="en-US" sz="2000" dirty="0"/>
              <a:t> </a:t>
            </a:r>
            <a:r>
              <a:rPr lang="en-US" sz="2000" dirty="0" err="1"/>
              <a:t>mà</a:t>
            </a:r>
            <a:r>
              <a:rPr lang="en-US" sz="2000" dirty="0"/>
              <a:t> ở </a:t>
            </a:r>
            <a:r>
              <a:rPr lang="en-US" sz="2000" dirty="0" err="1"/>
              <a:t>đó</a:t>
            </a:r>
            <a:r>
              <a:rPr lang="en-US" sz="2000" dirty="0"/>
              <a:t> </a:t>
            </a:r>
            <a:r>
              <a:rPr lang="en-US" sz="2000" dirty="0" err="1"/>
              <a:t>chúng</a:t>
            </a:r>
            <a:r>
              <a:rPr lang="en-US" sz="2000" dirty="0"/>
              <a:t> ta </a:t>
            </a:r>
            <a:r>
              <a:rPr lang="en-US" sz="2000" dirty="0" err="1"/>
              <a:t>cần</a:t>
            </a:r>
            <a:r>
              <a:rPr lang="en-US" sz="2000" dirty="0"/>
              <a:t> </a:t>
            </a:r>
            <a:r>
              <a:rPr lang="en-US" sz="2000" dirty="0" err="1"/>
              <a:t>sắp</a:t>
            </a:r>
            <a:r>
              <a:rPr lang="en-US" sz="2000" dirty="0"/>
              <a:t> </a:t>
            </a:r>
            <a:r>
              <a:rPr lang="en-US" sz="2000" dirty="0" err="1"/>
              <a:t>xếp</a:t>
            </a:r>
            <a:r>
              <a:rPr lang="en-US" sz="2000" dirty="0"/>
              <a:t> </a:t>
            </a:r>
            <a:r>
              <a:rPr lang="en-US" sz="2000" dirty="0" err="1"/>
              <a:t>các</a:t>
            </a:r>
            <a:r>
              <a:rPr lang="en-US" sz="2000" dirty="0"/>
              <a:t> </a:t>
            </a:r>
            <a:r>
              <a:rPr lang="en-US" sz="2000" dirty="0" err="1"/>
              <a:t>đồ</a:t>
            </a:r>
            <a:r>
              <a:rPr lang="en-US" sz="2000" dirty="0"/>
              <a:t> </a:t>
            </a:r>
            <a:r>
              <a:rPr lang="en-US" sz="2000" dirty="0" err="1"/>
              <a:t>vật</a:t>
            </a:r>
            <a:r>
              <a:rPr lang="en-US" sz="2000" dirty="0"/>
              <a:t> </a:t>
            </a:r>
            <a:r>
              <a:rPr lang="en-US" sz="2000" dirty="0" err="1"/>
              <a:t>một</a:t>
            </a:r>
            <a:r>
              <a:rPr lang="en-US" sz="2000" dirty="0"/>
              <a:t> </a:t>
            </a:r>
            <a:r>
              <a:rPr lang="en-US" sz="2000" dirty="0" err="1"/>
              <a:t>cách</a:t>
            </a:r>
            <a:r>
              <a:rPr lang="en-US" sz="2000" dirty="0"/>
              <a:t> </a:t>
            </a:r>
            <a:r>
              <a:rPr lang="en-US" sz="2000" dirty="0" err="1"/>
              <a:t>khoa</a:t>
            </a:r>
            <a:r>
              <a:rPr lang="en-US" sz="2000" dirty="0"/>
              <a:t> </a:t>
            </a:r>
            <a:r>
              <a:rPr lang="en-US" sz="2000" dirty="0" err="1"/>
              <a:t>học</a:t>
            </a:r>
            <a:r>
              <a:rPr lang="en-US" sz="2000" dirty="0"/>
              <a:t>.</a:t>
            </a:r>
          </a:p>
        </p:txBody>
      </p:sp>
      <p:pic>
        <p:nvPicPr>
          <p:cNvPr id="28" name="Picture 27"/>
          <p:cNvPicPr>
            <a:picLocks noChangeAspect="1"/>
          </p:cNvPicPr>
          <p:nvPr/>
        </p:nvPicPr>
        <p:blipFill rotWithShape="1">
          <a:blip r:embed="rId4">
            <a:extLst>
              <a:ext uri="{28A0092B-C50C-407E-A947-70E740481C1C}">
                <a14:useLocalDpi xmlns:a14="http://schemas.microsoft.com/office/drawing/2010/main" val="0"/>
              </a:ext>
            </a:extLst>
          </a:blip>
          <a:srcRect t="22372" b="23296"/>
          <a:stretch/>
        </p:blipFill>
        <p:spPr>
          <a:xfrm>
            <a:off x="1172464" y="3348613"/>
            <a:ext cx="983316" cy="534256"/>
          </a:xfrm>
          <a:prstGeom prst="rect">
            <a:avLst/>
          </a:prstGeom>
        </p:spPr>
      </p:pic>
      <p:sp>
        <p:nvSpPr>
          <p:cNvPr id="12" name="Rectangle 11"/>
          <p:cNvSpPr/>
          <p:nvPr/>
        </p:nvSpPr>
        <p:spPr>
          <a:xfrm>
            <a:off x="2273769" y="3107909"/>
            <a:ext cx="5697020" cy="1015663"/>
          </a:xfrm>
          <a:prstGeom prst="rect">
            <a:avLst/>
          </a:prstGeom>
        </p:spPr>
        <p:txBody>
          <a:bodyPr wrap="square">
            <a:spAutoFit/>
          </a:bodyPr>
          <a:lstStyle/>
          <a:p>
            <a:pPr algn="just">
              <a:lnSpc>
                <a:spcPct val="150000"/>
              </a:lnSpc>
            </a:pPr>
            <a:r>
              <a:rPr lang="vi-VN" sz="2000" dirty="0"/>
              <a:t>Giá sách, cặp sách, ngăn bàn, tủ lạnh, đồ dùng trong bếp,… được sắp xếp theo quy tắc nào?</a:t>
            </a:r>
            <a:endParaRPr lang="en-US" sz="2000" dirty="0"/>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ppt_x</p:attrName>
                                        </p:attrNameLst>
                                      </p:cBhvr>
                                      <p:tavLst>
                                        <p:tav tm="0">
                                          <p:val>
                                            <p:strVal val="#ppt_x-#ppt_w*1.125000"/>
                                          </p:val>
                                        </p:tav>
                                        <p:tav tm="100000">
                                          <p:val>
                                            <p:strVal val="#ppt_x"/>
                                          </p:val>
                                        </p:tav>
                                      </p:tavLst>
                                    </p:anim>
                                    <p:animEffect transition="in" filter="wipe(right)">
                                      <p:cBhvr>
                                        <p:cTn id="20" dur="500"/>
                                        <p:tgtEl>
                                          <p:spTgt spid="8"/>
                                        </p:tgtEl>
                                      </p:cBhvr>
                                    </p:animEffect>
                                  </p:childTnLst>
                                </p:cTn>
                              </p:par>
                              <p:par>
                                <p:cTn id="21" presetID="12" presetClass="entr" presetSubtype="8"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p:tgtEl>
                                          <p:spTgt spid="25"/>
                                        </p:tgtEl>
                                        <p:attrNameLst>
                                          <p:attrName>ppt_x</p:attrName>
                                        </p:attrNameLst>
                                      </p:cBhvr>
                                      <p:tavLst>
                                        <p:tav tm="0">
                                          <p:val>
                                            <p:strVal val="#ppt_x-#ppt_w*1.125000"/>
                                          </p:val>
                                        </p:tav>
                                        <p:tav tm="100000">
                                          <p:val>
                                            <p:strVal val="#ppt_x"/>
                                          </p:val>
                                        </p:tav>
                                      </p:tavLst>
                                    </p:anim>
                                    <p:animEffect transition="in" filter="wipe(right)">
                                      <p:cBhvr>
                                        <p:cTn id="24" dur="500"/>
                                        <p:tgtEl>
                                          <p:spTgt spid="25"/>
                                        </p:tgtEl>
                                      </p:cBhvr>
                                    </p:animEffect>
                                  </p:childTnLst>
                                </p:cTn>
                              </p:par>
                              <p:par>
                                <p:cTn id="25" presetID="12" presetClass="entr" presetSubtype="8"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p:tgtEl>
                                          <p:spTgt spid="28"/>
                                        </p:tgtEl>
                                        <p:attrNameLst>
                                          <p:attrName>ppt_x</p:attrName>
                                        </p:attrNameLst>
                                      </p:cBhvr>
                                      <p:tavLst>
                                        <p:tav tm="0">
                                          <p:val>
                                            <p:strVal val="#ppt_x-#ppt_w*1.125000"/>
                                          </p:val>
                                        </p:tav>
                                        <p:tav tm="100000">
                                          <p:val>
                                            <p:strVal val="#ppt_x"/>
                                          </p:val>
                                        </p:tav>
                                      </p:tavLst>
                                    </p:anim>
                                    <p:animEffect transition="in" filter="wipe(right)">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2" name="Rounded Rectangle 1"/>
          <p:cNvSpPr/>
          <p:nvPr/>
        </p:nvSpPr>
        <p:spPr>
          <a:xfrm>
            <a:off x="1571947" y="544531"/>
            <a:ext cx="6072027" cy="1017142"/>
          </a:xfrm>
          <a:prstGeom prst="roundRect">
            <a:avLst/>
          </a:prstGeom>
          <a:solidFill>
            <a:schemeClr val="bg2">
              <a:lumMod val="40000"/>
              <a:lumOff val="60000"/>
            </a:schemeClr>
          </a:solid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vi-VN" sz="2000">
                <a:solidFill>
                  <a:schemeClr val="bg1">
                    <a:lumMod val="10000"/>
                  </a:schemeClr>
                </a:solidFill>
              </a:rPr>
              <a:t>Chúng ta cần sắp xếp các đồ vật hợp lí để dễ dàng hơn trong việc quản lí và tìm kiếm.</a:t>
            </a:r>
            <a:endParaRPr lang="en-US" sz="2000">
              <a:solidFill>
                <a:schemeClr val="bg1">
                  <a:lumMod val="10000"/>
                </a:schemeClr>
              </a:solidFill>
            </a:endParaRPr>
          </a:p>
        </p:txBody>
      </p:sp>
      <p:sp>
        <p:nvSpPr>
          <p:cNvPr id="3" name="Rounded Rectangle 2"/>
          <p:cNvSpPr/>
          <p:nvPr/>
        </p:nvSpPr>
        <p:spPr>
          <a:xfrm>
            <a:off x="1571947" y="1827088"/>
            <a:ext cx="6072027" cy="1017142"/>
          </a:xfrm>
          <a:prstGeom prst="roundRect">
            <a:avLst/>
          </a:prstGeom>
          <a:solidFill>
            <a:schemeClr val="accent2">
              <a:lumMod val="40000"/>
              <a:lumOff val="60000"/>
            </a:schemeClr>
          </a:solid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000" dirty="0" err="1">
                <a:solidFill>
                  <a:schemeClr val="bg1">
                    <a:lumMod val="10000"/>
                  </a:schemeClr>
                </a:solidFill>
              </a:rPr>
              <a:t>Các</a:t>
            </a:r>
            <a:r>
              <a:rPr lang="en-US" sz="2000" dirty="0">
                <a:solidFill>
                  <a:schemeClr val="bg1">
                    <a:lumMod val="10000"/>
                  </a:schemeClr>
                </a:solidFill>
              </a:rPr>
              <a:t> </a:t>
            </a:r>
            <a:r>
              <a:rPr lang="en-US" sz="2000" dirty="0" err="1">
                <a:solidFill>
                  <a:schemeClr val="bg1">
                    <a:lumMod val="10000"/>
                  </a:schemeClr>
                </a:solidFill>
              </a:rPr>
              <a:t>ví</a:t>
            </a:r>
            <a:r>
              <a:rPr lang="en-US" sz="2000" dirty="0">
                <a:solidFill>
                  <a:schemeClr val="bg1">
                    <a:lumMod val="10000"/>
                  </a:schemeClr>
                </a:solidFill>
              </a:rPr>
              <a:t> </a:t>
            </a:r>
            <a:r>
              <a:rPr lang="en-US" sz="2000" dirty="0" err="1">
                <a:solidFill>
                  <a:schemeClr val="bg1">
                    <a:lumMod val="10000"/>
                  </a:schemeClr>
                </a:solidFill>
              </a:rPr>
              <a:t>dụ</a:t>
            </a:r>
            <a:r>
              <a:rPr lang="en-US" sz="2000" dirty="0">
                <a:solidFill>
                  <a:schemeClr val="bg1">
                    <a:lumMod val="10000"/>
                  </a:schemeClr>
                </a:solidFill>
              </a:rPr>
              <a:t>: </a:t>
            </a:r>
            <a:r>
              <a:rPr lang="en-US" sz="2000" dirty="0" err="1">
                <a:solidFill>
                  <a:schemeClr val="bg1">
                    <a:lumMod val="10000"/>
                  </a:schemeClr>
                </a:solidFill>
              </a:rPr>
              <a:t>sắp</a:t>
            </a:r>
            <a:r>
              <a:rPr lang="en-US" sz="2000" dirty="0">
                <a:solidFill>
                  <a:schemeClr val="bg1">
                    <a:lumMod val="10000"/>
                  </a:schemeClr>
                </a:solidFill>
              </a:rPr>
              <a:t> </a:t>
            </a:r>
            <a:r>
              <a:rPr lang="en-US" sz="2000" dirty="0" err="1">
                <a:solidFill>
                  <a:schemeClr val="bg1">
                    <a:lumMod val="10000"/>
                  </a:schemeClr>
                </a:solidFill>
              </a:rPr>
              <a:t>xếp</a:t>
            </a:r>
            <a:r>
              <a:rPr lang="en-US" sz="2000" dirty="0">
                <a:solidFill>
                  <a:schemeClr val="bg1">
                    <a:lumMod val="10000"/>
                  </a:schemeClr>
                </a:solidFill>
              </a:rPr>
              <a:t> </a:t>
            </a:r>
            <a:r>
              <a:rPr lang="en-US" sz="2000" dirty="0" err="1">
                <a:solidFill>
                  <a:schemeClr val="bg1">
                    <a:lumMod val="10000"/>
                  </a:schemeClr>
                </a:solidFill>
              </a:rPr>
              <a:t>tủ</a:t>
            </a:r>
            <a:r>
              <a:rPr lang="en-US" sz="2000" dirty="0">
                <a:solidFill>
                  <a:schemeClr val="bg1">
                    <a:lumMod val="10000"/>
                  </a:schemeClr>
                </a:solidFill>
              </a:rPr>
              <a:t> </a:t>
            </a:r>
            <a:r>
              <a:rPr lang="en-US" sz="2000" dirty="0" err="1">
                <a:solidFill>
                  <a:schemeClr val="bg1">
                    <a:lumMod val="10000"/>
                  </a:schemeClr>
                </a:solidFill>
              </a:rPr>
              <a:t>quần</a:t>
            </a:r>
            <a:r>
              <a:rPr lang="en-US" sz="2000" dirty="0">
                <a:solidFill>
                  <a:schemeClr val="bg1">
                    <a:lumMod val="10000"/>
                  </a:schemeClr>
                </a:solidFill>
              </a:rPr>
              <a:t> </a:t>
            </a:r>
            <a:r>
              <a:rPr lang="en-US" sz="2000" dirty="0" err="1">
                <a:solidFill>
                  <a:schemeClr val="bg1">
                    <a:lumMod val="10000"/>
                  </a:schemeClr>
                </a:solidFill>
              </a:rPr>
              <a:t>áo</a:t>
            </a:r>
            <a:r>
              <a:rPr lang="en-US" sz="2000" dirty="0">
                <a:solidFill>
                  <a:schemeClr val="bg1">
                    <a:lumMod val="10000"/>
                  </a:schemeClr>
                </a:solidFill>
              </a:rPr>
              <a:t>, </a:t>
            </a:r>
            <a:r>
              <a:rPr lang="en-US" sz="2000" dirty="0" err="1">
                <a:solidFill>
                  <a:schemeClr val="bg1">
                    <a:lumMod val="10000"/>
                  </a:schemeClr>
                </a:solidFill>
              </a:rPr>
              <a:t>sắp</a:t>
            </a:r>
            <a:r>
              <a:rPr lang="en-US" sz="2000" dirty="0">
                <a:solidFill>
                  <a:schemeClr val="bg1">
                    <a:lumMod val="10000"/>
                  </a:schemeClr>
                </a:solidFill>
              </a:rPr>
              <a:t> </a:t>
            </a:r>
            <a:r>
              <a:rPr lang="en-US" sz="2000" dirty="0" err="1">
                <a:solidFill>
                  <a:schemeClr val="bg1">
                    <a:lumMod val="10000"/>
                  </a:schemeClr>
                </a:solidFill>
              </a:rPr>
              <a:t>xếp</a:t>
            </a:r>
            <a:r>
              <a:rPr lang="en-US" sz="2000" dirty="0">
                <a:solidFill>
                  <a:schemeClr val="bg1">
                    <a:lumMod val="10000"/>
                  </a:schemeClr>
                </a:solidFill>
              </a:rPr>
              <a:t> </a:t>
            </a:r>
            <a:r>
              <a:rPr lang="en-US" sz="2000" dirty="0" err="1">
                <a:solidFill>
                  <a:schemeClr val="bg1">
                    <a:lumMod val="10000"/>
                  </a:schemeClr>
                </a:solidFill>
              </a:rPr>
              <a:t>tủ</a:t>
            </a:r>
            <a:r>
              <a:rPr lang="en-US" sz="2000" dirty="0">
                <a:solidFill>
                  <a:schemeClr val="bg1">
                    <a:lumMod val="10000"/>
                  </a:schemeClr>
                </a:solidFill>
              </a:rPr>
              <a:t> </a:t>
            </a:r>
            <a:r>
              <a:rPr lang="en-US" sz="2000" dirty="0" err="1">
                <a:solidFill>
                  <a:schemeClr val="bg1">
                    <a:lumMod val="10000"/>
                  </a:schemeClr>
                </a:solidFill>
              </a:rPr>
              <a:t>lạnh</a:t>
            </a:r>
            <a:r>
              <a:rPr lang="en-US" sz="2000" dirty="0">
                <a:solidFill>
                  <a:schemeClr val="bg1">
                    <a:lumMod val="10000"/>
                  </a:schemeClr>
                </a:solidFill>
              </a:rPr>
              <a:t>, </a:t>
            </a:r>
            <a:r>
              <a:rPr lang="en-US" sz="2000" dirty="0" err="1">
                <a:solidFill>
                  <a:schemeClr val="bg1">
                    <a:lumMod val="10000"/>
                  </a:schemeClr>
                </a:solidFill>
              </a:rPr>
              <a:t>sắp</a:t>
            </a:r>
            <a:r>
              <a:rPr lang="en-US" sz="2000" dirty="0">
                <a:solidFill>
                  <a:schemeClr val="bg1">
                    <a:lumMod val="10000"/>
                  </a:schemeClr>
                </a:solidFill>
              </a:rPr>
              <a:t> </a:t>
            </a:r>
            <a:r>
              <a:rPr lang="en-US" sz="2000" dirty="0" err="1">
                <a:solidFill>
                  <a:schemeClr val="bg1">
                    <a:lumMod val="10000"/>
                  </a:schemeClr>
                </a:solidFill>
              </a:rPr>
              <a:t>xếp</a:t>
            </a:r>
            <a:r>
              <a:rPr lang="en-US" sz="2000" dirty="0">
                <a:solidFill>
                  <a:schemeClr val="bg1">
                    <a:lumMod val="10000"/>
                  </a:schemeClr>
                </a:solidFill>
              </a:rPr>
              <a:t> </a:t>
            </a:r>
            <a:r>
              <a:rPr lang="en-US" sz="2000" dirty="0" err="1">
                <a:solidFill>
                  <a:schemeClr val="bg1">
                    <a:lumMod val="10000"/>
                  </a:schemeClr>
                </a:solidFill>
              </a:rPr>
              <a:t>giá</a:t>
            </a:r>
            <a:r>
              <a:rPr lang="en-US" sz="2000" dirty="0">
                <a:solidFill>
                  <a:schemeClr val="bg1">
                    <a:lumMod val="10000"/>
                  </a:schemeClr>
                </a:solidFill>
              </a:rPr>
              <a:t> </a:t>
            </a:r>
            <a:r>
              <a:rPr lang="en-US" sz="2000" dirty="0" err="1">
                <a:solidFill>
                  <a:schemeClr val="bg1">
                    <a:lumMod val="10000"/>
                  </a:schemeClr>
                </a:solidFill>
              </a:rPr>
              <a:t>sách</a:t>
            </a:r>
            <a:r>
              <a:rPr lang="en-US" sz="2000" dirty="0">
                <a:solidFill>
                  <a:schemeClr val="bg1">
                    <a:lumMod val="10000"/>
                  </a:schemeClr>
                </a:solidFill>
              </a:rPr>
              <a:t>, </a:t>
            </a:r>
            <a:r>
              <a:rPr lang="en-US" sz="2000" dirty="0" err="1">
                <a:solidFill>
                  <a:schemeClr val="bg1">
                    <a:lumMod val="10000"/>
                  </a:schemeClr>
                </a:solidFill>
              </a:rPr>
              <a:t>sắp</a:t>
            </a:r>
            <a:r>
              <a:rPr lang="en-US" sz="2000" dirty="0">
                <a:solidFill>
                  <a:schemeClr val="bg1">
                    <a:lumMod val="10000"/>
                  </a:schemeClr>
                </a:solidFill>
              </a:rPr>
              <a:t> </a:t>
            </a:r>
            <a:r>
              <a:rPr lang="en-US" sz="2000" dirty="0" err="1">
                <a:solidFill>
                  <a:schemeClr val="bg1">
                    <a:lumMod val="10000"/>
                  </a:schemeClr>
                </a:solidFill>
              </a:rPr>
              <a:t>xếp</a:t>
            </a:r>
            <a:r>
              <a:rPr lang="en-US" sz="2000" dirty="0">
                <a:solidFill>
                  <a:schemeClr val="bg1">
                    <a:lumMod val="10000"/>
                  </a:schemeClr>
                </a:solidFill>
              </a:rPr>
              <a:t> </a:t>
            </a:r>
            <a:r>
              <a:rPr lang="en-US" sz="2000" dirty="0" err="1">
                <a:solidFill>
                  <a:schemeClr val="bg1">
                    <a:lumMod val="10000"/>
                  </a:schemeClr>
                </a:solidFill>
              </a:rPr>
              <a:t>tủ</a:t>
            </a:r>
            <a:r>
              <a:rPr lang="en-US" sz="2000" dirty="0">
                <a:solidFill>
                  <a:schemeClr val="bg1">
                    <a:lumMod val="10000"/>
                  </a:schemeClr>
                </a:solidFill>
              </a:rPr>
              <a:t> </a:t>
            </a:r>
            <a:r>
              <a:rPr lang="en-US" sz="2000" dirty="0" err="1">
                <a:solidFill>
                  <a:schemeClr val="bg1">
                    <a:lumMod val="10000"/>
                  </a:schemeClr>
                </a:solidFill>
              </a:rPr>
              <a:t>bếp</a:t>
            </a:r>
            <a:r>
              <a:rPr lang="en-US" sz="2000" dirty="0">
                <a:solidFill>
                  <a:schemeClr val="bg1">
                    <a:lumMod val="10000"/>
                  </a:schemeClr>
                </a:solidFill>
              </a:rPr>
              <a:t>,…</a:t>
            </a:r>
          </a:p>
        </p:txBody>
      </p:sp>
      <p:sp>
        <p:nvSpPr>
          <p:cNvPr id="4" name="Rounded Rectangle 3"/>
          <p:cNvSpPr/>
          <p:nvPr/>
        </p:nvSpPr>
        <p:spPr>
          <a:xfrm>
            <a:off x="1571947" y="3212387"/>
            <a:ext cx="6072027" cy="1017142"/>
          </a:xfrm>
          <a:prstGeom prst="roundRect">
            <a:avLst/>
          </a:prstGeom>
          <a:solidFill>
            <a:schemeClr val="tx2">
              <a:lumMod val="40000"/>
              <a:lumOff val="60000"/>
            </a:schemeClr>
          </a:solid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000" dirty="0" err="1">
                <a:solidFill>
                  <a:schemeClr val="bg1">
                    <a:lumMod val="10000"/>
                  </a:schemeClr>
                </a:solidFill>
              </a:rPr>
              <a:t>Giá</a:t>
            </a:r>
            <a:r>
              <a:rPr lang="en-US" sz="2000" dirty="0">
                <a:solidFill>
                  <a:schemeClr val="bg1">
                    <a:lumMod val="10000"/>
                  </a:schemeClr>
                </a:solidFill>
              </a:rPr>
              <a:t> </a:t>
            </a:r>
            <a:r>
              <a:rPr lang="en-US" sz="2000" dirty="0" err="1">
                <a:solidFill>
                  <a:schemeClr val="bg1">
                    <a:lumMod val="10000"/>
                  </a:schemeClr>
                </a:solidFill>
              </a:rPr>
              <a:t>sách</a:t>
            </a:r>
            <a:r>
              <a:rPr lang="en-US" sz="2000" dirty="0">
                <a:solidFill>
                  <a:schemeClr val="bg1">
                    <a:lumMod val="10000"/>
                  </a:schemeClr>
                </a:solidFill>
              </a:rPr>
              <a:t>, </a:t>
            </a:r>
            <a:r>
              <a:rPr lang="en-US" sz="2000" dirty="0" err="1">
                <a:solidFill>
                  <a:schemeClr val="bg1">
                    <a:lumMod val="10000"/>
                  </a:schemeClr>
                </a:solidFill>
              </a:rPr>
              <a:t>cặp</a:t>
            </a:r>
            <a:r>
              <a:rPr lang="en-US" sz="2000" dirty="0">
                <a:solidFill>
                  <a:schemeClr val="bg1">
                    <a:lumMod val="10000"/>
                  </a:schemeClr>
                </a:solidFill>
              </a:rPr>
              <a:t> </a:t>
            </a:r>
            <a:r>
              <a:rPr lang="en-US" sz="2000" dirty="0" err="1">
                <a:solidFill>
                  <a:schemeClr val="bg1">
                    <a:lumMod val="10000"/>
                  </a:schemeClr>
                </a:solidFill>
              </a:rPr>
              <a:t>sách</a:t>
            </a:r>
            <a:r>
              <a:rPr lang="en-US" sz="2000" dirty="0">
                <a:solidFill>
                  <a:schemeClr val="bg1">
                    <a:lumMod val="10000"/>
                  </a:schemeClr>
                </a:solidFill>
              </a:rPr>
              <a:t>, </a:t>
            </a:r>
            <a:r>
              <a:rPr lang="en-US" sz="2000" dirty="0" err="1">
                <a:solidFill>
                  <a:schemeClr val="bg1">
                    <a:lumMod val="10000"/>
                  </a:schemeClr>
                </a:solidFill>
              </a:rPr>
              <a:t>ngăn</a:t>
            </a:r>
            <a:r>
              <a:rPr lang="en-US" sz="2000" dirty="0">
                <a:solidFill>
                  <a:schemeClr val="bg1">
                    <a:lumMod val="10000"/>
                  </a:schemeClr>
                </a:solidFill>
              </a:rPr>
              <a:t> </a:t>
            </a:r>
            <a:r>
              <a:rPr lang="en-US" sz="2000" dirty="0" err="1">
                <a:solidFill>
                  <a:schemeClr val="bg1">
                    <a:lumMod val="10000"/>
                  </a:schemeClr>
                </a:solidFill>
              </a:rPr>
              <a:t>bàn</a:t>
            </a:r>
            <a:r>
              <a:rPr lang="en-US" sz="2000" dirty="0">
                <a:solidFill>
                  <a:schemeClr val="bg1">
                    <a:lumMod val="10000"/>
                  </a:schemeClr>
                </a:solidFill>
              </a:rPr>
              <a:t>, </a:t>
            </a:r>
            <a:r>
              <a:rPr lang="en-US" sz="2000" dirty="0" err="1">
                <a:solidFill>
                  <a:schemeClr val="bg1">
                    <a:lumMod val="10000"/>
                  </a:schemeClr>
                </a:solidFill>
              </a:rPr>
              <a:t>tủ</a:t>
            </a:r>
            <a:r>
              <a:rPr lang="en-US" sz="2000" dirty="0">
                <a:solidFill>
                  <a:schemeClr val="bg1">
                    <a:lumMod val="10000"/>
                  </a:schemeClr>
                </a:solidFill>
              </a:rPr>
              <a:t> </a:t>
            </a:r>
            <a:r>
              <a:rPr lang="en-US" sz="2000" dirty="0" err="1">
                <a:solidFill>
                  <a:schemeClr val="bg1">
                    <a:lumMod val="10000"/>
                  </a:schemeClr>
                </a:solidFill>
              </a:rPr>
              <a:t>lạnh</a:t>
            </a:r>
            <a:r>
              <a:rPr lang="en-US" sz="2000" dirty="0">
                <a:solidFill>
                  <a:schemeClr val="bg1">
                    <a:lumMod val="10000"/>
                  </a:schemeClr>
                </a:solidFill>
              </a:rPr>
              <a:t>, </a:t>
            </a:r>
            <a:r>
              <a:rPr lang="en-US" sz="2000" dirty="0" err="1">
                <a:solidFill>
                  <a:schemeClr val="bg1">
                    <a:lumMod val="10000"/>
                  </a:schemeClr>
                </a:solidFill>
              </a:rPr>
              <a:t>đồ</a:t>
            </a:r>
            <a:r>
              <a:rPr lang="en-US" sz="2000" dirty="0">
                <a:solidFill>
                  <a:schemeClr val="bg1">
                    <a:lumMod val="10000"/>
                  </a:schemeClr>
                </a:solidFill>
              </a:rPr>
              <a:t> </a:t>
            </a:r>
            <a:r>
              <a:rPr lang="en-US" sz="2000" dirty="0" err="1">
                <a:solidFill>
                  <a:schemeClr val="bg1">
                    <a:lumMod val="10000"/>
                  </a:schemeClr>
                </a:solidFill>
              </a:rPr>
              <a:t>dùng</a:t>
            </a:r>
            <a:r>
              <a:rPr lang="en-US" sz="2000" dirty="0">
                <a:solidFill>
                  <a:schemeClr val="bg1">
                    <a:lumMod val="10000"/>
                  </a:schemeClr>
                </a:solidFill>
              </a:rPr>
              <a:t> </a:t>
            </a:r>
            <a:r>
              <a:rPr lang="en-US" sz="2000" dirty="0" err="1">
                <a:solidFill>
                  <a:schemeClr val="bg1">
                    <a:lumMod val="10000"/>
                  </a:schemeClr>
                </a:solidFill>
              </a:rPr>
              <a:t>trong</a:t>
            </a:r>
            <a:r>
              <a:rPr lang="en-US" sz="2000" dirty="0">
                <a:solidFill>
                  <a:schemeClr val="bg1">
                    <a:lumMod val="10000"/>
                  </a:schemeClr>
                </a:solidFill>
              </a:rPr>
              <a:t> </a:t>
            </a:r>
            <a:r>
              <a:rPr lang="en-US" sz="2000" dirty="0" err="1">
                <a:solidFill>
                  <a:schemeClr val="bg1">
                    <a:lumMod val="10000"/>
                  </a:schemeClr>
                </a:solidFill>
              </a:rPr>
              <a:t>bếp</a:t>
            </a:r>
            <a:r>
              <a:rPr lang="en-US" sz="2000" dirty="0">
                <a:solidFill>
                  <a:schemeClr val="bg1">
                    <a:lumMod val="10000"/>
                  </a:schemeClr>
                </a:solidFill>
              </a:rPr>
              <a:t> </a:t>
            </a:r>
            <a:r>
              <a:rPr lang="en-US" sz="2000" dirty="0" err="1">
                <a:solidFill>
                  <a:schemeClr val="bg1">
                    <a:lumMod val="10000"/>
                  </a:schemeClr>
                </a:solidFill>
              </a:rPr>
              <a:t>được</a:t>
            </a:r>
            <a:r>
              <a:rPr lang="en-US" sz="2000" dirty="0">
                <a:solidFill>
                  <a:schemeClr val="bg1">
                    <a:lumMod val="10000"/>
                  </a:schemeClr>
                </a:solidFill>
              </a:rPr>
              <a:t> </a:t>
            </a:r>
            <a:r>
              <a:rPr lang="en-US" sz="2000" dirty="0" err="1">
                <a:solidFill>
                  <a:schemeClr val="bg1">
                    <a:lumMod val="10000"/>
                  </a:schemeClr>
                </a:solidFill>
              </a:rPr>
              <a:t>sắp</a:t>
            </a:r>
            <a:r>
              <a:rPr lang="en-US" sz="2000" dirty="0">
                <a:solidFill>
                  <a:schemeClr val="bg1">
                    <a:lumMod val="10000"/>
                  </a:schemeClr>
                </a:solidFill>
              </a:rPr>
              <a:t> </a:t>
            </a:r>
            <a:r>
              <a:rPr lang="en-US" sz="2000" dirty="0" err="1">
                <a:solidFill>
                  <a:schemeClr val="bg1">
                    <a:lumMod val="10000"/>
                  </a:schemeClr>
                </a:solidFill>
              </a:rPr>
              <a:t>xếp</a:t>
            </a:r>
            <a:r>
              <a:rPr lang="en-US" sz="2000" dirty="0">
                <a:solidFill>
                  <a:schemeClr val="bg1">
                    <a:lumMod val="10000"/>
                  </a:schemeClr>
                </a:solidFill>
              </a:rPr>
              <a:t> </a:t>
            </a:r>
            <a:r>
              <a:rPr lang="en-US" sz="2000" b="1" dirty="0" err="1">
                <a:solidFill>
                  <a:srgbClr val="C00000"/>
                </a:solidFill>
              </a:rPr>
              <a:t>theo</a:t>
            </a:r>
            <a:r>
              <a:rPr lang="en-US" sz="2000" b="1" dirty="0">
                <a:solidFill>
                  <a:srgbClr val="C00000"/>
                </a:solidFill>
              </a:rPr>
              <a:t> </a:t>
            </a:r>
            <a:r>
              <a:rPr lang="en-US" sz="2000" b="1" dirty="0" err="1">
                <a:solidFill>
                  <a:srgbClr val="C00000"/>
                </a:solidFill>
              </a:rPr>
              <a:t>nhóm</a:t>
            </a:r>
            <a:r>
              <a:rPr lang="en-US" sz="2000" dirty="0">
                <a:solidFill>
                  <a:schemeClr val="bg1">
                    <a:lumMod val="10000"/>
                  </a:schemeClr>
                </a:solidFill>
              </a:rPr>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3974" y="1481298"/>
            <a:ext cx="1708721" cy="170872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548" y="334981"/>
            <a:ext cx="1359399" cy="135939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874" y="3024456"/>
            <a:ext cx="1242746" cy="1242746"/>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righ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0" presetClass="entr" presetSubtype="0" decel="10000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strVal val="#ppt_w+.3"/>
                                          </p:val>
                                        </p:tav>
                                        <p:tav tm="100000">
                                          <p:val>
                                            <p:strVal val="#ppt_w"/>
                                          </p:val>
                                        </p:tav>
                                      </p:tavLst>
                                    </p:anim>
                                    <p:anim calcmode="lin" valueType="num">
                                      <p:cBhvr>
                                        <p:cTn id="33" dur="500" fill="hold"/>
                                        <p:tgtEl>
                                          <p:spTgt spid="4"/>
                                        </p:tgtEl>
                                        <p:attrNameLst>
                                          <p:attrName>ppt_h</p:attrName>
                                        </p:attrNameLst>
                                      </p:cBhvr>
                                      <p:tavLst>
                                        <p:tav tm="0">
                                          <p:val>
                                            <p:strVal val="#ppt_h"/>
                                          </p:val>
                                        </p:tav>
                                        <p:tav tm="100000">
                                          <p:val>
                                            <p:strVal val="#ppt_h"/>
                                          </p:val>
                                        </p:tav>
                                      </p:tavLst>
                                    </p:anim>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theme/theme1.xml><?xml version="1.0" encoding="utf-8"?>
<a:theme xmlns:a="http://schemas.openxmlformats.org/drawingml/2006/main" name="Caring for Cows Workshop by Slidesgo">
  <a:themeElements>
    <a:clrScheme name="Simple Light">
      <a:dk1>
        <a:srgbClr val="383838"/>
      </a:dk1>
      <a:lt1>
        <a:srgbClr val="FBFBFB"/>
      </a:lt1>
      <a:dk2>
        <a:srgbClr val="FFC800"/>
      </a:dk2>
      <a:lt2>
        <a:srgbClr val="FF9234"/>
      </a:lt2>
      <a:accent1>
        <a:srgbClr val="BB7D51"/>
      </a:accent1>
      <a:accent2>
        <a:srgbClr val="AEC800"/>
      </a:accent2>
      <a:accent3>
        <a:srgbClr val="11B4B4"/>
      </a:accent3>
      <a:accent4>
        <a:srgbClr val="FFFFFF"/>
      </a:accent4>
      <a:accent5>
        <a:srgbClr val="FFFFFF"/>
      </a:accent5>
      <a:accent6>
        <a:srgbClr val="FFFFFF"/>
      </a:accent6>
      <a:hlink>
        <a:srgbClr val="3838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452</TotalTime>
  <Words>595</Words>
  <Application>Microsoft Office PowerPoint</Application>
  <PresentationFormat>On-screen Show (16:9)</PresentationFormat>
  <Paragraphs>44</Paragraphs>
  <Slides>13</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Roboto Condensed Light</vt:lpstr>
      <vt:lpstr>Darker Grotesque SemiBold</vt:lpstr>
      <vt:lpstr>Arial</vt:lpstr>
      <vt:lpstr>Concert One</vt:lpstr>
      <vt:lpstr>Archivo</vt:lpstr>
      <vt:lpstr>Wingdings</vt:lpstr>
      <vt:lpstr>Caring for Cows Workshop by Slidesgo</vt:lpstr>
      <vt:lpstr>CHÀO MỪNG CÁC EM  ĐẾN VỚI BÀI HỌC HÔM NAY!</vt:lpstr>
      <vt:lpstr>KHỞI ĐỘNG</vt:lpstr>
      <vt:lpstr>PowerPoint Presentation</vt:lpstr>
      <vt:lpstr>PowerPoint Presentation</vt:lpstr>
      <vt:lpstr>CHỦ ĐỀ 3: TỔ CHỨC LƯU TRỮ,  TÌM KIẾM VÀ TRAO ĐỔI THÔNG TIN </vt:lpstr>
      <vt:lpstr>1. Sắp xếp hợp lí</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CARING FOR COWS WORKSHOP</dc:title>
  <dc:creator>User</dc:creator>
  <cp:lastModifiedBy>Administrator</cp:lastModifiedBy>
  <cp:revision>32</cp:revision>
  <dcterms:modified xsi:type="dcterms:W3CDTF">2025-12-10T14:59:57Z</dcterms:modified>
</cp:coreProperties>
</file>